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 id="286" r:id="rId66"/>
    <p:sldId id="287" r:id="rId67"/>
    <p:sldId id="288" r:id="rId68"/>
    <p:sldId id="289" r:id="rId69"/>
    <p:sldId id="290" r:id="rId70"/>
    <p:sldId id="291" r:id="rId71"/>
    <p:sldId id="292" r:id="rId72"/>
    <p:sldId id="293" r:id="rId73"/>
    <p:sldId id="294" r:id="rId74"/>
    <p:sldId id="295" r:id="rId75"/>
    <p:sldId id="296" r:id="rId76"/>
  </p:sldIdLst>
  <p:sldSz cx="18288000" cy="102870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oboto" charset="1" panose="02000000000000000000"/>
      <p:regular r:id="rId12"/>
    </p:embeddedFont>
    <p:embeddedFont>
      <p:font typeface="Roboto Bold" charset="1" panose="02000000000000000000"/>
      <p:regular r:id="rId13"/>
    </p:embeddedFont>
    <p:embeddedFont>
      <p:font typeface="Roboto Italics" charset="1" panose="02000000000000000000"/>
      <p:regular r:id="rId14"/>
    </p:embeddedFont>
    <p:embeddedFont>
      <p:font typeface="Roboto Bold Italics" charset="1" panose="02000000000000000000"/>
      <p:regular r:id="rId15"/>
    </p:embeddedFont>
    <p:embeddedFont>
      <p:font typeface="DejaVu Serif" charset="1" panose="02060603050605020204"/>
      <p:regular r:id="rId16"/>
    </p:embeddedFont>
    <p:embeddedFont>
      <p:font typeface="DejaVu Serif Bold" charset="1" panose="02060803050605020204"/>
      <p:regular r:id="rId17"/>
    </p:embeddedFont>
    <p:embeddedFont>
      <p:font typeface="DejaVu Serif Italics" charset="1" panose="020606030503050B0204"/>
      <p:regular r:id="rId18"/>
    </p:embeddedFont>
    <p:embeddedFont>
      <p:font typeface="DejaVu Serif Bold Italics" charset="1" panose="020608030503050B0204"/>
      <p:regular r:id="rId19"/>
    </p:embeddedFont>
    <p:embeddedFont>
      <p:font typeface="Noto Sans" charset="1" panose="020B0502040504020204"/>
      <p:regular r:id="rId20"/>
    </p:embeddedFont>
    <p:embeddedFont>
      <p:font typeface="Noto Sans Bold" charset="1" panose="020B0802040504020204"/>
      <p:regular r:id="rId21"/>
    </p:embeddedFont>
    <p:embeddedFont>
      <p:font typeface="Noto Sans Italics" charset="1" panose="020B0502040504090204"/>
      <p:regular r:id="rId22"/>
    </p:embeddedFont>
    <p:embeddedFont>
      <p:font typeface="Noto Sans Bold Italics" charset="1" panose="020B0802040504090204"/>
      <p:regular r:id="rId23"/>
    </p:embeddedFont>
    <p:embeddedFont>
      <p:font typeface="Muli Bold" charset="1" panose="00000800000000000000"/>
      <p:regular r:id="rId24"/>
    </p:embeddedFont>
    <p:embeddedFont>
      <p:font typeface="Muli Bold Bold" charset="1" panose="00000900000000000000"/>
      <p:regular r:id="rId25"/>
    </p:embeddedFont>
    <p:embeddedFont>
      <p:font typeface="Muli Bold Italics" charset="1" panose="00000800000000000000"/>
      <p:regular r:id="rId26"/>
    </p:embeddedFont>
    <p:embeddedFont>
      <p:font typeface="Muli Bold Bold Italics" charset="1" panose="00000900000000000000"/>
      <p:regular r:id="rId27"/>
    </p:embeddedFont>
    <p:embeddedFont>
      <p:font typeface="Agrandir" charset="1" panose="00000500000000000000"/>
      <p:regular r:id="rId28"/>
    </p:embeddedFont>
    <p:embeddedFont>
      <p:font typeface="Agrandir Bold" charset="1" panose="00000800000000000000"/>
      <p:regular r:id="rId29"/>
    </p:embeddedFont>
    <p:embeddedFont>
      <p:font typeface="Agrandir Italics" charset="1" panose="00000500000000000000"/>
      <p:regular r:id="rId30"/>
    </p:embeddedFont>
    <p:embeddedFont>
      <p:font typeface="Agrandir Bold Italics" charset="1" panose="00000800000000000000"/>
      <p:regular r:id="rId31"/>
    </p:embeddedFont>
    <p:embeddedFont>
      <p:font typeface="Anantason" charset="1" panose="00000000000000000000"/>
      <p:regular r:id="rId32"/>
    </p:embeddedFont>
    <p:embeddedFont>
      <p:font typeface="Anantason Bold" charset="1" panose="00000000000000000000"/>
      <p:regular r:id="rId33"/>
    </p:embeddedFont>
    <p:embeddedFont>
      <p:font typeface="Anantason Italics" charset="1" panose="00000000000000000000"/>
      <p:regular r:id="rId34"/>
    </p:embeddedFont>
    <p:embeddedFont>
      <p:font typeface="Anantason 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slides/slide29.xml" Type="http://schemas.openxmlformats.org/officeDocument/2006/relationships/slide"/><Relationship Id="rId65" Target="slides/slide30.xml" Type="http://schemas.openxmlformats.org/officeDocument/2006/relationships/slide"/><Relationship Id="rId66" Target="slides/slide31.xml" Type="http://schemas.openxmlformats.org/officeDocument/2006/relationships/slide"/><Relationship Id="rId67" Target="slides/slide32.xml" Type="http://schemas.openxmlformats.org/officeDocument/2006/relationships/slide"/><Relationship Id="rId68" Target="slides/slide33.xml" Type="http://schemas.openxmlformats.org/officeDocument/2006/relationships/slide"/><Relationship Id="rId69" Target="slides/slide34.xml" Type="http://schemas.openxmlformats.org/officeDocument/2006/relationships/slide"/><Relationship Id="rId7" Target="fonts/font7.fntdata" Type="http://schemas.openxmlformats.org/officeDocument/2006/relationships/font"/><Relationship Id="rId70" Target="slides/slide35.xml" Type="http://schemas.openxmlformats.org/officeDocument/2006/relationships/slide"/><Relationship Id="rId71" Target="slides/slide36.xml" Type="http://schemas.openxmlformats.org/officeDocument/2006/relationships/slide"/><Relationship Id="rId72" Target="slides/slide37.xml" Type="http://schemas.openxmlformats.org/officeDocument/2006/relationships/slide"/><Relationship Id="rId73" Target="slides/slide38.xml" Type="http://schemas.openxmlformats.org/officeDocument/2006/relationships/slide"/><Relationship Id="rId74" Target="slides/slide39.xml" Type="http://schemas.openxmlformats.org/officeDocument/2006/relationships/slide"/><Relationship Id="rId75" Target="slides/slide40.xml" Type="http://schemas.openxmlformats.org/officeDocument/2006/relationships/slide"/><Relationship Id="rId76" Target="slides/slide41.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 Id="rId5" Target="https://cseweb.ucsd.edu/~jmcauley/datasets.html?fbclid=IwAR1NjjMulV_qgNeCKouJlUpJ9vPfkTPBQskggrCp7UoPFT4i2DHEyyDS0HE#amazon_reviews" TargetMode="External" Type="http://schemas.openxmlformats.org/officeDocument/2006/relationships/hyperlink"/></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gif"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3.jpeg" Type="http://schemas.openxmlformats.org/officeDocument/2006/relationships/image"/><Relationship Id="rId5" Target="../media/VAFge0K7O2k.mp4" Type="http://schemas.openxmlformats.org/officeDocument/2006/relationships/video"/><Relationship Id="rId6" Target="../media/VAFge0K7O2k.mp4" Type="http://schemas.microsoft.com/office/2007/relationships/media"/></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4.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9.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0.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1.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youtube.com/watch?v=YCzL96nL7j0&amp;t=153s" TargetMode="External" Type="http://schemas.openxmlformats.org/officeDocument/2006/relationships/hyperlink"/><Relationship Id="rId6" Target="https://www.youtube.com/watch?v=AsNTP8Kwu80" TargetMode="External" Type="http://schemas.openxmlformats.org/officeDocument/2006/relationships/hyperlink"/><Relationship Id="rId7" Target="https://www.kaggle.com/datasets/saurav9786/amazon-product-reviews"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gif" Type="http://schemas.openxmlformats.org/officeDocument/2006/relationships/image"/><Relationship Id="rId5" Target="../media/image17.gif"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810" t="10872" r="4259" b="17422"/>
          <a:stretch>
            <a:fillRect/>
          </a:stretch>
        </p:blipFill>
        <p:spPr>
          <a:xfrm flipH="false" flipV="false">
            <a:off x="0" y="0"/>
            <a:ext cx="18288000" cy="10287000"/>
          </a:xfrm>
          <a:prstGeom prst="rect">
            <a:avLst/>
          </a:prstGeom>
        </p:spPr>
      </p:pic>
      <p:grpSp>
        <p:nvGrpSpPr>
          <p:cNvPr name="Group 3" id="3"/>
          <p:cNvGrpSpPr/>
          <p:nvPr/>
        </p:nvGrpSpPr>
        <p:grpSpPr>
          <a:xfrm rot="0">
            <a:off x="-2606174" y="778025"/>
            <a:ext cx="10749819" cy="2100252"/>
            <a:chOff x="0" y="0"/>
            <a:chExt cx="2831228" cy="553153"/>
          </a:xfrm>
        </p:grpSpPr>
        <p:sp>
          <p:nvSpPr>
            <p:cNvPr name="Freeform 4" id="4"/>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grpSp>
        <p:nvGrpSpPr>
          <p:cNvPr name="Group 6" id="6"/>
          <p:cNvGrpSpPr/>
          <p:nvPr/>
        </p:nvGrpSpPr>
        <p:grpSpPr>
          <a:xfrm rot="0">
            <a:off x="10648598" y="9258300"/>
            <a:ext cx="10749819" cy="2100252"/>
            <a:chOff x="0" y="0"/>
            <a:chExt cx="2831228" cy="553153"/>
          </a:xfrm>
        </p:grpSpPr>
        <p:sp>
          <p:nvSpPr>
            <p:cNvPr name="Freeform 7" id="7"/>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9" id="9"/>
          <p:cNvSpPr/>
          <p:nvPr/>
        </p:nvSpPr>
        <p:spPr>
          <a:xfrm flipH="false" flipV="false" rot="0">
            <a:off x="15477528" y="778025"/>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28700" y="8708700"/>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205913" y="3724342"/>
            <a:ext cx="15876175" cy="3677316"/>
          </a:xfrm>
          <a:prstGeom prst="rect">
            <a:avLst/>
          </a:prstGeom>
        </p:spPr>
        <p:txBody>
          <a:bodyPr anchor="t" rtlCol="false" tIns="0" lIns="0" bIns="0" rIns="0">
            <a:spAutoFit/>
          </a:bodyPr>
          <a:lstStyle/>
          <a:p>
            <a:pPr algn="ctr">
              <a:lnSpc>
                <a:spcPts val="9611"/>
              </a:lnSpc>
            </a:pPr>
            <a:r>
              <a:rPr lang="en-US" sz="8076">
                <a:solidFill>
                  <a:srgbClr val="E8F0FF"/>
                </a:solidFill>
                <a:latin typeface="Raleway Bold"/>
              </a:rPr>
              <a:t>AMAZON</a:t>
            </a:r>
          </a:p>
          <a:p>
            <a:pPr algn="ctr">
              <a:lnSpc>
                <a:spcPts val="9611"/>
              </a:lnSpc>
            </a:pPr>
            <a:r>
              <a:rPr lang="en-US" sz="8076">
                <a:solidFill>
                  <a:srgbClr val="E8F0FF"/>
                </a:solidFill>
                <a:latin typeface="Raleway Bold"/>
              </a:rPr>
              <a:t>GAME RECOMMENDATION SYSTEMS</a:t>
            </a:r>
          </a:p>
        </p:txBody>
      </p:sp>
      <p:sp>
        <p:nvSpPr>
          <p:cNvPr name="Freeform 12" id="12"/>
          <p:cNvSpPr/>
          <p:nvPr/>
        </p:nvSpPr>
        <p:spPr>
          <a:xfrm flipH="false" flipV="false" rot="0">
            <a:off x="14935460" y="7750500"/>
            <a:ext cx="2176096" cy="2057400"/>
          </a:xfrm>
          <a:custGeom>
            <a:avLst/>
            <a:gdLst/>
            <a:ahLst/>
            <a:cxnLst/>
            <a:rect r="r" b="b" t="t" l="l"/>
            <a:pathLst>
              <a:path h="2057400" w="2176096">
                <a:moveTo>
                  <a:pt x="0" y="0"/>
                </a:moveTo>
                <a:lnTo>
                  <a:pt x="2176096" y="0"/>
                </a:lnTo>
                <a:lnTo>
                  <a:pt x="2176096"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028700" y="1028700"/>
            <a:ext cx="2689900" cy="1824241"/>
          </a:xfrm>
          <a:custGeom>
            <a:avLst/>
            <a:gdLst/>
            <a:ahLst/>
            <a:cxnLst/>
            <a:rect r="r" b="b" t="t" l="l"/>
            <a:pathLst>
              <a:path h="1824241" w="2689900">
                <a:moveTo>
                  <a:pt x="0" y="0"/>
                </a:moveTo>
                <a:lnTo>
                  <a:pt x="2689900" y="0"/>
                </a:lnTo>
                <a:lnTo>
                  <a:pt x="2689900" y="1824241"/>
                </a:lnTo>
                <a:lnTo>
                  <a:pt x="0" y="18242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7688488" y="7935047"/>
            <a:ext cx="4369032" cy="540494"/>
          </a:xfrm>
          <a:prstGeom prst="rect">
            <a:avLst/>
          </a:prstGeom>
        </p:spPr>
        <p:txBody>
          <a:bodyPr anchor="t" rtlCol="false" tIns="0" lIns="0" bIns="0" rIns="0">
            <a:spAutoFit/>
          </a:bodyPr>
          <a:lstStyle/>
          <a:p>
            <a:pPr>
              <a:lnSpc>
                <a:spcPts val="4305"/>
              </a:lnSpc>
              <a:spcBef>
                <a:spcPct val="0"/>
              </a:spcBef>
            </a:pPr>
            <a:r>
              <a:rPr lang="en-US" sz="3075">
                <a:solidFill>
                  <a:srgbClr val="E8F0FF"/>
                </a:solidFill>
                <a:latin typeface="Raleway"/>
              </a:rPr>
              <a:t>IS334.N22.TMCL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31" t="15314" r="1547" b="4443"/>
          <a:stretch>
            <a:fillRect/>
          </a:stretch>
        </p:blipFill>
        <p:spPr>
          <a:xfrm flipH="false" flipV="false">
            <a:off x="0" y="0"/>
            <a:ext cx="18288000" cy="10287000"/>
          </a:xfrm>
          <a:prstGeom prst="rect">
            <a:avLst/>
          </a:prstGeom>
        </p:spPr>
      </p:pic>
      <p:grpSp>
        <p:nvGrpSpPr>
          <p:cNvPr name="Group 3" id="3"/>
          <p:cNvGrpSpPr/>
          <p:nvPr/>
        </p:nvGrpSpPr>
        <p:grpSpPr>
          <a:xfrm rot="0">
            <a:off x="1783741" y="3077377"/>
            <a:ext cx="15719113" cy="3609173"/>
            <a:chOff x="0" y="0"/>
            <a:chExt cx="4140013" cy="950564"/>
          </a:xfrm>
        </p:grpSpPr>
        <p:sp>
          <p:nvSpPr>
            <p:cNvPr name="Freeform 4" id="4"/>
            <p:cNvSpPr/>
            <p:nvPr/>
          </p:nvSpPr>
          <p:spPr>
            <a:xfrm flipH="false" flipV="false" rot="0">
              <a:off x="0" y="0"/>
              <a:ext cx="4140013" cy="950564"/>
            </a:xfrm>
            <a:custGeom>
              <a:avLst/>
              <a:gdLst/>
              <a:ahLst/>
              <a:cxnLst/>
              <a:rect r="r" b="b" t="t" l="l"/>
              <a:pathLst>
                <a:path h="950564" w="4140013">
                  <a:moveTo>
                    <a:pt x="25118" y="0"/>
                  </a:moveTo>
                  <a:lnTo>
                    <a:pt x="4114895" y="0"/>
                  </a:lnTo>
                  <a:cubicBezTo>
                    <a:pt x="4128767" y="0"/>
                    <a:pt x="4140013" y="11246"/>
                    <a:pt x="4140013" y="25118"/>
                  </a:cubicBezTo>
                  <a:lnTo>
                    <a:pt x="4140013" y="925446"/>
                  </a:lnTo>
                  <a:cubicBezTo>
                    <a:pt x="4140013" y="939318"/>
                    <a:pt x="4128767" y="950564"/>
                    <a:pt x="4114895" y="950564"/>
                  </a:cubicBezTo>
                  <a:lnTo>
                    <a:pt x="25118" y="950564"/>
                  </a:lnTo>
                  <a:cubicBezTo>
                    <a:pt x="11246" y="950564"/>
                    <a:pt x="0" y="939318"/>
                    <a:pt x="0" y="925446"/>
                  </a:cubicBezTo>
                  <a:lnTo>
                    <a:pt x="0" y="25118"/>
                  </a:lnTo>
                  <a:cubicBezTo>
                    <a:pt x="0" y="11246"/>
                    <a:pt x="11246" y="0"/>
                    <a:pt x="25118" y="0"/>
                  </a:cubicBezTo>
                  <a:close/>
                </a:path>
              </a:pathLst>
            </a:custGeom>
            <a:solidFill>
              <a:srgbClr val="252526">
                <a:alpha val="73725"/>
              </a:srgbClr>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TextBox 6" id="6"/>
          <p:cNvSpPr txBox="true"/>
          <p:nvPr/>
        </p:nvSpPr>
        <p:spPr>
          <a:xfrm rot="0">
            <a:off x="2208520" y="3989061"/>
            <a:ext cx="14869554" cy="1719130"/>
          </a:xfrm>
          <a:prstGeom prst="rect">
            <a:avLst/>
          </a:prstGeom>
        </p:spPr>
        <p:txBody>
          <a:bodyPr anchor="t" rtlCol="false" tIns="0" lIns="0" bIns="0" rIns="0">
            <a:spAutoFit/>
          </a:bodyPr>
          <a:lstStyle/>
          <a:p>
            <a:pPr>
              <a:lnSpc>
                <a:spcPts val="3419"/>
              </a:lnSpc>
            </a:pPr>
            <a:r>
              <a:rPr lang="en-US" sz="2442" spc="476">
                <a:solidFill>
                  <a:srgbClr val="FFFFFF"/>
                </a:solidFill>
                <a:latin typeface="Roboto Bold"/>
              </a:rPr>
              <a:t>ONE LIMITATION OF RECOMMENDER SYSTEMS IS </a:t>
            </a:r>
            <a:r>
              <a:rPr lang="en-US" sz="2442" spc="476">
                <a:solidFill>
                  <a:srgbClr val="0CC0DF"/>
                </a:solidFill>
                <a:latin typeface="Roboto Bold"/>
              </a:rPr>
              <a:t>THE LACK OF SUFFICIENT DATA FOR NEW USERS</a:t>
            </a:r>
            <a:r>
              <a:rPr lang="en-US" sz="2442" spc="476">
                <a:solidFill>
                  <a:srgbClr val="FFFFFF"/>
                </a:solidFill>
                <a:latin typeface="Roboto Bold"/>
              </a:rPr>
              <a:t>. TO ADDRESS THIS, </a:t>
            </a:r>
            <a:r>
              <a:rPr lang="en-US" sz="2442" spc="476">
                <a:solidFill>
                  <a:srgbClr val="0CC0DF"/>
                </a:solidFill>
                <a:latin typeface="Roboto Bold"/>
              </a:rPr>
              <a:t>SHARING USER INFORMATION</a:t>
            </a:r>
            <a:r>
              <a:rPr lang="en-US" sz="2442" spc="476">
                <a:solidFill>
                  <a:srgbClr val="FFFFFF"/>
                </a:solidFill>
                <a:latin typeface="Roboto Bold"/>
              </a:rPr>
              <a:t> AMONG NON-COMPETING SITES IN CONSORTIA IS A POTENTIAL SOLUTION. </a:t>
            </a:r>
          </a:p>
          <a:p>
            <a:pPr>
              <a:lnSpc>
                <a:spcPts val="341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2019965" y="408042"/>
            <a:ext cx="10749819" cy="2100252"/>
            <a:chOff x="0" y="0"/>
            <a:chExt cx="2831228" cy="553153"/>
          </a:xfrm>
        </p:grpSpPr>
        <p:sp>
          <p:nvSpPr>
            <p:cNvPr name="Freeform 3" id="3"/>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2109457" y="4274732"/>
            <a:ext cx="758071" cy="758071"/>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0071DC"/>
              </a:solidFill>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899"/>
                </a:lnSpc>
              </a:pPr>
            </a:p>
          </p:txBody>
        </p:sp>
      </p:grpSp>
      <p:grpSp>
        <p:nvGrpSpPr>
          <p:cNvPr name="Group 8" id="8"/>
          <p:cNvGrpSpPr/>
          <p:nvPr/>
        </p:nvGrpSpPr>
        <p:grpSpPr>
          <a:xfrm rot="0">
            <a:off x="2109457" y="5509053"/>
            <a:ext cx="758071" cy="75807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0071DC"/>
              </a:solidFill>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899"/>
                </a:lnSpc>
              </a:pPr>
            </a:p>
          </p:txBody>
        </p:sp>
      </p:grpSp>
      <p:grpSp>
        <p:nvGrpSpPr>
          <p:cNvPr name="Group 11" id="11"/>
          <p:cNvGrpSpPr/>
          <p:nvPr/>
        </p:nvGrpSpPr>
        <p:grpSpPr>
          <a:xfrm rot="0">
            <a:off x="2109457" y="6652727"/>
            <a:ext cx="758071" cy="75807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0071DC"/>
              </a:solidFill>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899"/>
                </a:lnSpc>
              </a:pPr>
            </a:p>
          </p:txBody>
        </p:sp>
      </p:grpSp>
      <p:grpSp>
        <p:nvGrpSpPr>
          <p:cNvPr name="Group 14" id="14"/>
          <p:cNvGrpSpPr/>
          <p:nvPr/>
        </p:nvGrpSpPr>
        <p:grpSpPr>
          <a:xfrm rot="0">
            <a:off x="2109457" y="7887048"/>
            <a:ext cx="758071" cy="758071"/>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0071DC"/>
              </a:solidFill>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899"/>
                </a:lnSpc>
              </a:pPr>
            </a:p>
          </p:txBody>
        </p:sp>
      </p:grpSp>
      <p:grpSp>
        <p:nvGrpSpPr>
          <p:cNvPr name="Group 17" id="17"/>
          <p:cNvGrpSpPr/>
          <p:nvPr/>
        </p:nvGrpSpPr>
        <p:grpSpPr>
          <a:xfrm rot="0">
            <a:off x="2109457" y="9121369"/>
            <a:ext cx="758071" cy="758071"/>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0071DC"/>
              </a:solidFill>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899"/>
                </a:lnSpc>
              </a:pPr>
            </a:p>
          </p:txBody>
        </p:sp>
      </p:grpSp>
      <p:sp>
        <p:nvSpPr>
          <p:cNvPr name="TextBox 20" id="20"/>
          <p:cNvSpPr txBox="true"/>
          <p:nvPr/>
        </p:nvSpPr>
        <p:spPr>
          <a:xfrm rot="0">
            <a:off x="768655" y="973931"/>
            <a:ext cx="8137047" cy="863698"/>
          </a:xfrm>
          <a:prstGeom prst="rect">
            <a:avLst/>
          </a:prstGeom>
        </p:spPr>
        <p:txBody>
          <a:bodyPr anchor="t" rtlCol="false" tIns="0" lIns="0" bIns="0" rIns="0">
            <a:spAutoFit/>
          </a:bodyPr>
          <a:lstStyle/>
          <a:p>
            <a:pPr>
              <a:lnSpc>
                <a:spcPts val="6993"/>
              </a:lnSpc>
              <a:spcBef>
                <a:spcPct val="0"/>
              </a:spcBef>
            </a:pPr>
            <a:r>
              <a:rPr lang="en-US" sz="4995">
                <a:solidFill>
                  <a:srgbClr val="FFFFFF"/>
                </a:solidFill>
                <a:latin typeface="Raleway Bold"/>
              </a:rPr>
              <a:t>2.RESEARCH METHODS</a:t>
            </a:r>
          </a:p>
        </p:txBody>
      </p:sp>
      <p:sp>
        <p:nvSpPr>
          <p:cNvPr name="TextBox 21" id="21"/>
          <p:cNvSpPr txBox="true"/>
          <p:nvPr/>
        </p:nvSpPr>
        <p:spPr>
          <a:xfrm rot="0">
            <a:off x="1332783" y="2537232"/>
            <a:ext cx="9549392" cy="1072515"/>
          </a:xfrm>
          <a:prstGeom prst="rect">
            <a:avLst/>
          </a:prstGeom>
        </p:spPr>
        <p:txBody>
          <a:bodyPr anchor="t" rtlCol="false" tIns="0" lIns="0" bIns="0" rIns="0">
            <a:spAutoFit/>
          </a:bodyPr>
          <a:lstStyle/>
          <a:p>
            <a:pPr>
              <a:lnSpc>
                <a:spcPts val="7559"/>
              </a:lnSpc>
              <a:spcBef>
                <a:spcPct val="0"/>
              </a:spcBef>
            </a:pPr>
            <a:r>
              <a:rPr lang="en-US" sz="5400">
                <a:solidFill>
                  <a:srgbClr val="00113D"/>
                </a:solidFill>
                <a:latin typeface="Agrandir"/>
              </a:rPr>
              <a:t>Introduction to the steps:</a:t>
            </a:r>
          </a:p>
        </p:txBody>
      </p:sp>
      <p:sp>
        <p:nvSpPr>
          <p:cNvPr name="TextBox 22" id="22"/>
          <p:cNvSpPr txBox="true"/>
          <p:nvPr/>
        </p:nvSpPr>
        <p:spPr>
          <a:xfrm rot="0">
            <a:off x="2284568" y="4292453"/>
            <a:ext cx="407849" cy="646430"/>
          </a:xfrm>
          <a:prstGeom prst="rect">
            <a:avLst/>
          </a:prstGeom>
        </p:spPr>
        <p:txBody>
          <a:bodyPr anchor="t" rtlCol="false" tIns="0" lIns="0" bIns="0" rIns="0">
            <a:spAutoFit/>
          </a:bodyPr>
          <a:lstStyle/>
          <a:p>
            <a:pPr algn="ctr">
              <a:lnSpc>
                <a:spcPts val="5320"/>
              </a:lnSpc>
              <a:spcBef>
                <a:spcPct val="0"/>
              </a:spcBef>
            </a:pPr>
            <a:r>
              <a:rPr lang="en-US" sz="3800">
                <a:solidFill>
                  <a:srgbClr val="3264EC"/>
                </a:solidFill>
                <a:latin typeface="Anantason"/>
              </a:rPr>
              <a:t>1</a:t>
            </a:r>
          </a:p>
        </p:txBody>
      </p:sp>
      <p:sp>
        <p:nvSpPr>
          <p:cNvPr name="TextBox 23" id="23"/>
          <p:cNvSpPr txBox="true"/>
          <p:nvPr/>
        </p:nvSpPr>
        <p:spPr>
          <a:xfrm rot="0">
            <a:off x="2284568" y="5526773"/>
            <a:ext cx="407849" cy="646430"/>
          </a:xfrm>
          <a:prstGeom prst="rect">
            <a:avLst/>
          </a:prstGeom>
        </p:spPr>
        <p:txBody>
          <a:bodyPr anchor="t" rtlCol="false" tIns="0" lIns="0" bIns="0" rIns="0">
            <a:spAutoFit/>
          </a:bodyPr>
          <a:lstStyle/>
          <a:p>
            <a:pPr algn="ctr">
              <a:lnSpc>
                <a:spcPts val="5320"/>
              </a:lnSpc>
              <a:spcBef>
                <a:spcPct val="0"/>
              </a:spcBef>
            </a:pPr>
            <a:r>
              <a:rPr lang="en-US" sz="3800">
                <a:solidFill>
                  <a:srgbClr val="3264EC"/>
                </a:solidFill>
                <a:latin typeface="Anantason"/>
              </a:rPr>
              <a:t>2</a:t>
            </a:r>
          </a:p>
        </p:txBody>
      </p:sp>
      <p:sp>
        <p:nvSpPr>
          <p:cNvPr name="TextBox 24" id="24"/>
          <p:cNvSpPr txBox="true"/>
          <p:nvPr/>
        </p:nvSpPr>
        <p:spPr>
          <a:xfrm rot="0">
            <a:off x="2284568" y="6670448"/>
            <a:ext cx="407849" cy="646430"/>
          </a:xfrm>
          <a:prstGeom prst="rect">
            <a:avLst/>
          </a:prstGeom>
        </p:spPr>
        <p:txBody>
          <a:bodyPr anchor="t" rtlCol="false" tIns="0" lIns="0" bIns="0" rIns="0">
            <a:spAutoFit/>
          </a:bodyPr>
          <a:lstStyle/>
          <a:p>
            <a:pPr algn="ctr">
              <a:lnSpc>
                <a:spcPts val="5320"/>
              </a:lnSpc>
              <a:spcBef>
                <a:spcPct val="0"/>
              </a:spcBef>
            </a:pPr>
            <a:r>
              <a:rPr lang="en-US" sz="3800">
                <a:solidFill>
                  <a:srgbClr val="3264EC"/>
                </a:solidFill>
                <a:latin typeface="Anantason"/>
              </a:rPr>
              <a:t>3</a:t>
            </a:r>
          </a:p>
        </p:txBody>
      </p:sp>
      <p:sp>
        <p:nvSpPr>
          <p:cNvPr name="TextBox 25" id="25"/>
          <p:cNvSpPr txBox="true"/>
          <p:nvPr/>
        </p:nvSpPr>
        <p:spPr>
          <a:xfrm rot="0">
            <a:off x="2273171" y="7904768"/>
            <a:ext cx="407849" cy="646430"/>
          </a:xfrm>
          <a:prstGeom prst="rect">
            <a:avLst/>
          </a:prstGeom>
        </p:spPr>
        <p:txBody>
          <a:bodyPr anchor="t" rtlCol="false" tIns="0" lIns="0" bIns="0" rIns="0">
            <a:spAutoFit/>
          </a:bodyPr>
          <a:lstStyle/>
          <a:p>
            <a:pPr algn="ctr">
              <a:lnSpc>
                <a:spcPts val="5320"/>
              </a:lnSpc>
              <a:spcBef>
                <a:spcPct val="0"/>
              </a:spcBef>
            </a:pPr>
            <a:r>
              <a:rPr lang="en-US" sz="3800">
                <a:solidFill>
                  <a:srgbClr val="3264EC"/>
                </a:solidFill>
                <a:latin typeface="Anantason"/>
              </a:rPr>
              <a:t>4</a:t>
            </a:r>
          </a:p>
        </p:txBody>
      </p:sp>
      <p:sp>
        <p:nvSpPr>
          <p:cNvPr name="TextBox 26" id="26"/>
          <p:cNvSpPr txBox="true"/>
          <p:nvPr/>
        </p:nvSpPr>
        <p:spPr>
          <a:xfrm rot="0">
            <a:off x="2273171" y="9139089"/>
            <a:ext cx="407849" cy="646430"/>
          </a:xfrm>
          <a:prstGeom prst="rect">
            <a:avLst/>
          </a:prstGeom>
        </p:spPr>
        <p:txBody>
          <a:bodyPr anchor="t" rtlCol="false" tIns="0" lIns="0" bIns="0" rIns="0">
            <a:spAutoFit/>
          </a:bodyPr>
          <a:lstStyle/>
          <a:p>
            <a:pPr algn="ctr">
              <a:lnSpc>
                <a:spcPts val="5320"/>
              </a:lnSpc>
              <a:spcBef>
                <a:spcPct val="0"/>
              </a:spcBef>
            </a:pPr>
            <a:r>
              <a:rPr lang="en-US" sz="3800">
                <a:solidFill>
                  <a:srgbClr val="3264EC"/>
                </a:solidFill>
                <a:latin typeface="Anantason"/>
              </a:rPr>
              <a:t>5</a:t>
            </a:r>
          </a:p>
        </p:txBody>
      </p:sp>
      <p:sp>
        <p:nvSpPr>
          <p:cNvPr name="TextBox 27" id="27"/>
          <p:cNvSpPr txBox="true"/>
          <p:nvPr/>
        </p:nvSpPr>
        <p:spPr>
          <a:xfrm rot="0">
            <a:off x="3418305" y="4084053"/>
            <a:ext cx="9549392" cy="1072515"/>
          </a:xfrm>
          <a:prstGeom prst="rect">
            <a:avLst/>
          </a:prstGeom>
        </p:spPr>
        <p:txBody>
          <a:bodyPr anchor="t" rtlCol="false" tIns="0" lIns="0" bIns="0" rIns="0">
            <a:spAutoFit/>
          </a:bodyPr>
          <a:lstStyle/>
          <a:p>
            <a:pPr>
              <a:lnSpc>
                <a:spcPts val="7559"/>
              </a:lnSpc>
              <a:spcBef>
                <a:spcPct val="0"/>
              </a:spcBef>
            </a:pPr>
            <a:r>
              <a:rPr lang="en-US" sz="5400">
                <a:solidFill>
                  <a:srgbClr val="00113D"/>
                </a:solidFill>
                <a:latin typeface="Agrandir"/>
              </a:rPr>
              <a:t>Collecting Data</a:t>
            </a:r>
          </a:p>
        </p:txBody>
      </p:sp>
      <p:sp>
        <p:nvSpPr>
          <p:cNvPr name="TextBox 28" id="28"/>
          <p:cNvSpPr txBox="true"/>
          <p:nvPr/>
        </p:nvSpPr>
        <p:spPr>
          <a:xfrm rot="0">
            <a:off x="3418305" y="5269971"/>
            <a:ext cx="9549392" cy="1072515"/>
          </a:xfrm>
          <a:prstGeom prst="rect">
            <a:avLst/>
          </a:prstGeom>
        </p:spPr>
        <p:txBody>
          <a:bodyPr anchor="t" rtlCol="false" tIns="0" lIns="0" bIns="0" rIns="0">
            <a:spAutoFit/>
          </a:bodyPr>
          <a:lstStyle/>
          <a:p>
            <a:pPr>
              <a:lnSpc>
                <a:spcPts val="7559"/>
              </a:lnSpc>
              <a:spcBef>
                <a:spcPct val="0"/>
              </a:spcBef>
            </a:pPr>
            <a:r>
              <a:rPr lang="en-US" sz="5400">
                <a:solidFill>
                  <a:srgbClr val="00113D"/>
                </a:solidFill>
                <a:latin typeface="Agrandir"/>
              </a:rPr>
              <a:t>Data Visualization</a:t>
            </a:r>
          </a:p>
        </p:txBody>
      </p:sp>
      <p:sp>
        <p:nvSpPr>
          <p:cNvPr name="TextBox 29" id="29"/>
          <p:cNvSpPr txBox="true"/>
          <p:nvPr/>
        </p:nvSpPr>
        <p:spPr>
          <a:xfrm rot="0">
            <a:off x="3557948" y="7601238"/>
            <a:ext cx="12568977" cy="1072405"/>
          </a:xfrm>
          <a:prstGeom prst="rect">
            <a:avLst/>
          </a:prstGeom>
        </p:spPr>
        <p:txBody>
          <a:bodyPr anchor="t" rtlCol="false" tIns="0" lIns="0" bIns="0" rIns="0">
            <a:spAutoFit/>
          </a:bodyPr>
          <a:lstStyle/>
          <a:p>
            <a:pPr>
              <a:lnSpc>
                <a:spcPts val="7559"/>
              </a:lnSpc>
              <a:spcBef>
                <a:spcPct val="0"/>
              </a:spcBef>
            </a:pPr>
            <a:r>
              <a:rPr lang="en-US" sz="5400">
                <a:solidFill>
                  <a:srgbClr val="00113D"/>
                </a:solidFill>
                <a:latin typeface="Agrandir"/>
              </a:rPr>
              <a:t>Applying algorithms</a:t>
            </a:r>
          </a:p>
        </p:txBody>
      </p:sp>
      <p:sp>
        <p:nvSpPr>
          <p:cNvPr name="TextBox 30" id="30"/>
          <p:cNvSpPr txBox="true"/>
          <p:nvPr/>
        </p:nvSpPr>
        <p:spPr>
          <a:xfrm rot="0">
            <a:off x="3557948" y="8835559"/>
            <a:ext cx="11903645" cy="1072405"/>
          </a:xfrm>
          <a:prstGeom prst="rect">
            <a:avLst/>
          </a:prstGeom>
        </p:spPr>
        <p:txBody>
          <a:bodyPr anchor="t" rtlCol="false" tIns="0" lIns="0" bIns="0" rIns="0">
            <a:spAutoFit/>
          </a:bodyPr>
          <a:lstStyle/>
          <a:p>
            <a:pPr>
              <a:lnSpc>
                <a:spcPts val="7559"/>
              </a:lnSpc>
              <a:spcBef>
                <a:spcPct val="0"/>
              </a:spcBef>
            </a:pPr>
            <a:r>
              <a:rPr lang="en-US" sz="5400">
                <a:solidFill>
                  <a:srgbClr val="00113D"/>
                </a:solidFill>
                <a:latin typeface="Agrandir"/>
              </a:rPr>
              <a:t>Prediction Visulization</a:t>
            </a:r>
          </a:p>
        </p:txBody>
      </p:sp>
      <p:sp>
        <p:nvSpPr>
          <p:cNvPr name="TextBox 31" id="31"/>
          <p:cNvSpPr txBox="true"/>
          <p:nvPr/>
        </p:nvSpPr>
        <p:spPr>
          <a:xfrm rot="0">
            <a:off x="3418305" y="6366798"/>
            <a:ext cx="9549392" cy="1072515"/>
          </a:xfrm>
          <a:prstGeom prst="rect">
            <a:avLst/>
          </a:prstGeom>
        </p:spPr>
        <p:txBody>
          <a:bodyPr anchor="t" rtlCol="false" tIns="0" lIns="0" bIns="0" rIns="0">
            <a:spAutoFit/>
          </a:bodyPr>
          <a:lstStyle/>
          <a:p>
            <a:pPr>
              <a:lnSpc>
                <a:spcPts val="7559"/>
              </a:lnSpc>
              <a:spcBef>
                <a:spcPct val="0"/>
              </a:spcBef>
            </a:pPr>
            <a:r>
              <a:rPr lang="en-US" sz="5400">
                <a:solidFill>
                  <a:srgbClr val="00113D"/>
                </a:solidFill>
                <a:latin typeface="Agrandir"/>
              </a:rPr>
              <a:t>Choosing a Model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3941073" y="0"/>
            <a:ext cx="10560900" cy="1077622"/>
            <a:chOff x="0" y="0"/>
            <a:chExt cx="5934567" cy="605557"/>
          </a:xfrm>
        </p:grpSpPr>
        <p:sp>
          <p:nvSpPr>
            <p:cNvPr name="Freeform 3" id="3"/>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5433882" y="533183"/>
            <a:ext cx="2371890" cy="1298071"/>
          </a:xfrm>
          <a:custGeom>
            <a:avLst/>
            <a:gdLst/>
            <a:ahLst/>
            <a:cxnLst/>
            <a:rect r="r" b="b" t="t" l="l"/>
            <a:pathLst>
              <a:path h="1298071" w="2371890">
                <a:moveTo>
                  <a:pt x="0" y="0"/>
                </a:moveTo>
                <a:lnTo>
                  <a:pt x="2371890" y="0"/>
                </a:lnTo>
                <a:lnTo>
                  <a:pt x="2371890" y="1298070"/>
                </a:lnTo>
                <a:lnTo>
                  <a:pt x="0" y="1298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401144" y="2843627"/>
            <a:ext cx="10616598" cy="6224452"/>
          </a:xfrm>
          <a:custGeom>
            <a:avLst/>
            <a:gdLst/>
            <a:ahLst/>
            <a:cxnLst/>
            <a:rect r="r" b="b" t="t" l="l"/>
            <a:pathLst>
              <a:path h="6224452" w="10616598">
                <a:moveTo>
                  <a:pt x="0" y="0"/>
                </a:moveTo>
                <a:lnTo>
                  <a:pt x="10616598" y="0"/>
                </a:lnTo>
                <a:lnTo>
                  <a:pt x="10616598" y="6224452"/>
                </a:lnTo>
                <a:lnTo>
                  <a:pt x="0" y="6224452"/>
                </a:lnTo>
                <a:lnTo>
                  <a:pt x="0" y="0"/>
                </a:lnTo>
                <a:close/>
              </a:path>
            </a:pathLst>
          </a:custGeom>
          <a:blipFill>
            <a:blip r:embed="rId4"/>
            <a:stretch>
              <a:fillRect l="0" t="0" r="0" b="0"/>
            </a:stretch>
          </a:blipFill>
        </p:spPr>
      </p:sp>
      <p:sp>
        <p:nvSpPr>
          <p:cNvPr name="TextBox 7" id="7"/>
          <p:cNvSpPr txBox="true"/>
          <p:nvPr/>
        </p:nvSpPr>
        <p:spPr>
          <a:xfrm rot="0">
            <a:off x="9837557" y="1621448"/>
            <a:ext cx="15404422" cy="756015"/>
          </a:xfrm>
          <a:prstGeom prst="rect">
            <a:avLst/>
          </a:prstGeom>
        </p:spPr>
        <p:txBody>
          <a:bodyPr anchor="t" rtlCol="false" tIns="0" lIns="0" bIns="0" rIns="0">
            <a:spAutoFit/>
          </a:bodyPr>
          <a:lstStyle/>
          <a:p>
            <a:pPr>
              <a:lnSpc>
                <a:spcPts val="6104"/>
              </a:lnSpc>
              <a:spcBef>
                <a:spcPct val="0"/>
              </a:spcBef>
            </a:pPr>
            <a:r>
              <a:rPr lang="en-US" sz="4360">
                <a:solidFill>
                  <a:srgbClr val="31356E"/>
                </a:solidFill>
                <a:latin typeface="Raleway Bold"/>
              </a:rPr>
              <a:t>1.COLECT DATA</a:t>
            </a:r>
          </a:p>
        </p:txBody>
      </p:sp>
      <p:sp>
        <p:nvSpPr>
          <p:cNvPr name="TextBox 8" id="8"/>
          <p:cNvSpPr txBox="true"/>
          <p:nvPr/>
        </p:nvSpPr>
        <p:spPr>
          <a:xfrm rot="0">
            <a:off x="307260" y="9001404"/>
            <a:ext cx="16075730" cy="1180420"/>
          </a:xfrm>
          <a:prstGeom prst="rect">
            <a:avLst/>
          </a:prstGeom>
        </p:spPr>
        <p:txBody>
          <a:bodyPr anchor="t" rtlCol="false" tIns="0" lIns="0" bIns="0" rIns="0">
            <a:spAutoFit/>
          </a:bodyPr>
          <a:lstStyle/>
          <a:p>
            <a:pPr>
              <a:lnSpc>
                <a:spcPts val="4760"/>
              </a:lnSpc>
            </a:pPr>
            <a:r>
              <a:rPr lang="en-US" sz="3400">
                <a:solidFill>
                  <a:srgbClr val="31356E"/>
                </a:solidFill>
                <a:latin typeface="DejaVu Serif"/>
              </a:rPr>
              <a:t>Source: </a:t>
            </a:r>
            <a:r>
              <a:rPr lang="en-US" sz="3400" u="sng">
                <a:solidFill>
                  <a:srgbClr val="31356E"/>
                </a:solidFill>
                <a:latin typeface="DejaVu Serif"/>
                <a:hlinkClick r:id="rId5" tooltip="https://cseweb.ucsd.edu/~jmcauley/datasets.html?fbclid=IwAR1NjjMulV_qgNeCKouJlUpJ9vPfkTPBQskggrCp7UoPFT4i2DHEyyDS0HE#amazon_reviews"/>
              </a:rPr>
              <a:t>https://cseweb.ucsd.edu/~jmcauley/datasets.html#amazon_reviews</a:t>
            </a:r>
            <a:r>
              <a:rPr lang="en-US" sz="3400">
                <a:solidFill>
                  <a:srgbClr val="31356E"/>
                </a:solidFill>
                <a:latin typeface="DejaVu Serif"/>
              </a:rPr>
              <a:t>'</a:t>
            </a:r>
          </a:p>
        </p:txBody>
      </p:sp>
      <p:sp>
        <p:nvSpPr>
          <p:cNvPr name="TextBox 9" id="9"/>
          <p:cNvSpPr txBox="true"/>
          <p:nvPr/>
        </p:nvSpPr>
        <p:spPr>
          <a:xfrm rot="0">
            <a:off x="307275" y="3216535"/>
            <a:ext cx="5617845" cy="887915"/>
          </a:xfrm>
          <a:prstGeom prst="rect">
            <a:avLst/>
          </a:prstGeom>
        </p:spPr>
        <p:txBody>
          <a:bodyPr anchor="t" rtlCol="false" tIns="0" lIns="0" bIns="0" rIns="0">
            <a:spAutoFit/>
          </a:bodyPr>
          <a:lstStyle/>
          <a:p>
            <a:pPr algn="ctr">
              <a:lnSpc>
                <a:spcPts val="3559"/>
              </a:lnSpc>
              <a:spcBef>
                <a:spcPct val="0"/>
              </a:spcBef>
            </a:pPr>
            <a:r>
              <a:rPr lang="en-US" sz="2542" spc="495">
                <a:solidFill>
                  <a:srgbClr val="31356E"/>
                </a:solidFill>
                <a:latin typeface="Roboto Bold"/>
              </a:rPr>
              <a:t>AMAZON VIDE0 GAME DATA</a:t>
            </a:r>
          </a:p>
          <a:p>
            <a:pPr algn="ctr">
              <a:lnSpc>
                <a:spcPts val="3559"/>
              </a:lnSpc>
              <a:spcBef>
                <a:spcPct val="0"/>
              </a:spcBef>
            </a:pPr>
            <a:r>
              <a:rPr lang="en-US" sz="2542" spc="495">
                <a:solidFill>
                  <a:srgbClr val="31356E"/>
                </a:solidFill>
                <a:latin typeface="Roboto Bold"/>
              </a:rPr>
              <a:t>AND META DATA</a:t>
            </a:r>
          </a:p>
        </p:txBody>
      </p:sp>
      <p:sp>
        <p:nvSpPr>
          <p:cNvPr name="TextBox 10" id="10"/>
          <p:cNvSpPr txBox="true"/>
          <p:nvPr/>
        </p:nvSpPr>
        <p:spPr>
          <a:xfrm rot="0">
            <a:off x="307260" y="4431826"/>
            <a:ext cx="4912932" cy="3573965"/>
          </a:xfrm>
          <a:prstGeom prst="rect">
            <a:avLst/>
          </a:prstGeom>
        </p:spPr>
        <p:txBody>
          <a:bodyPr anchor="t" rtlCol="false" tIns="0" lIns="0" bIns="0" rIns="0">
            <a:spAutoFit/>
          </a:bodyPr>
          <a:lstStyle/>
          <a:p>
            <a:pPr>
              <a:lnSpc>
                <a:spcPts val="3559"/>
              </a:lnSpc>
            </a:pPr>
            <a:r>
              <a:rPr lang="en-US" sz="2542" spc="495">
                <a:solidFill>
                  <a:srgbClr val="31356E"/>
                </a:solidFill>
                <a:latin typeface="Roboto Bold"/>
              </a:rPr>
              <a:t>BE USED IN 2 PAPER:</a:t>
            </a:r>
          </a:p>
          <a:p>
            <a:pPr>
              <a:lnSpc>
                <a:spcPts val="3559"/>
              </a:lnSpc>
            </a:pPr>
            <a:r>
              <a:rPr lang="en-US" sz="2542" spc="495">
                <a:solidFill>
                  <a:srgbClr val="31356E"/>
                </a:solidFill>
                <a:latin typeface="Roboto Bold"/>
              </a:rPr>
              <a:t>1.HTTPS://CSEWEB.UCSD.EDU/~JMCAULEY/PDFS/WWW16A.PDF</a:t>
            </a:r>
          </a:p>
          <a:p>
            <a:pPr>
              <a:lnSpc>
                <a:spcPts val="3559"/>
              </a:lnSpc>
            </a:pPr>
            <a:r>
              <a:rPr lang="en-US" sz="2542" spc="495">
                <a:solidFill>
                  <a:srgbClr val="31356E"/>
                </a:solidFill>
                <a:latin typeface="Roboto Bold"/>
              </a:rPr>
              <a:t>2.HTTPS://CSEWEB.UCSD.EDU/~JMCAULEY/PDFS/SIGIR15.PDF</a:t>
            </a:r>
          </a:p>
          <a:p>
            <a:pPr>
              <a:lnSpc>
                <a:spcPts val="3559"/>
              </a:lnSpc>
              <a:spcBef>
                <a:spcPct val="0"/>
              </a:spcBef>
            </a:pPr>
          </a:p>
        </p:txBody>
      </p:sp>
      <p:sp>
        <p:nvSpPr>
          <p:cNvPr name="TextBox 11" id="11"/>
          <p:cNvSpPr txBox="true"/>
          <p:nvPr/>
        </p:nvSpPr>
        <p:spPr>
          <a:xfrm rot="0">
            <a:off x="1958375" y="-67479"/>
            <a:ext cx="2862737" cy="1079231"/>
          </a:xfrm>
          <a:prstGeom prst="rect">
            <a:avLst/>
          </a:prstGeom>
        </p:spPr>
        <p:txBody>
          <a:bodyPr anchor="t" rtlCol="false" tIns="0" lIns="0" bIns="0" rIns="0">
            <a:spAutoFit/>
          </a:bodyPr>
          <a:lstStyle/>
          <a:p>
            <a:pPr>
              <a:lnSpc>
                <a:spcPts val="8764"/>
              </a:lnSpc>
              <a:spcBef>
                <a:spcPct val="0"/>
              </a:spcBef>
            </a:pPr>
            <a:r>
              <a:rPr lang="en-US" sz="6260">
                <a:solidFill>
                  <a:srgbClr val="E8F0FF"/>
                </a:solidFill>
                <a:latin typeface="Raleway Bold"/>
              </a:rPr>
              <a:t>DATA</a:t>
            </a:r>
          </a:p>
        </p:txBody>
      </p:sp>
      <p:sp>
        <p:nvSpPr>
          <p:cNvPr name="Freeform 12" id="12"/>
          <p:cNvSpPr/>
          <p:nvPr/>
        </p:nvSpPr>
        <p:spPr>
          <a:xfrm flipH="false" flipV="false" rot="0">
            <a:off x="6553544" y="2996027"/>
            <a:ext cx="10616598" cy="6224452"/>
          </a:xfrm>
          <a:custGeom>
            <a:avLst/>
            <a:gdLst/>
            <a:ahLst/>
            <a:cxnLst/>
            <a:rect r="r" b="b" t="t" l="l"/>
            <a:pathLst>
              <a:path h="6224452" w="10616598">
                <a:moveTo>
                  <a:pt x="0" y="0"/>
                </a:moveTo>
                <a:lnTo>
                  <a:pt x="10616598" y="0"/>
                </a:lnTo>
                <a:lnTo>
                  <a:pt x="10616598" y="6224452"/>
                </a:lnTo>
                <a:lnTo>
                  <a:pt x="0" y="6224452"/>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9837557" y="-208245"/>
            <a:ext cx="10560900" cy="1077622"/>
            <a:chOff x="0" y="0"/>
            <a:chExt cx="5934567" cy="605557"/>
          </a:xfrm>
        </p:grpSpPr>
        <p:sp>
          <p:nvSpPr>
            <p:cNvPr name="Freeform 3" id="3"/>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6850" y="2264969"/>
            <a:ext cx="7607431" cy="5757062"/>
          </a:xfrm>
          <a:custGeom>
            <a:avLst/>
            <a:gdLst/>
            <a:ahLst/>
            <a:cxnLst/>
            <a:rect r="r" b="b" t="t" l="l"/>
            <a:pathLst>
              <a:path h="5757062" w="7607431">
                <a:moveTo>
                  <a:pt x="0" y="0"/>
                </a:moveTo>
                <a:lnTo>
                  <a:pt x="7607431" y="0"/>
                </a:lnTo>
                <a:lnTo>
                  <a:pt x="7607431" y="5757062"/>
                </a:lnTo>
                <a:lnTo>
                  <a:pt x="0" y="5757062"/>
                </a:lnTo>
                <a:lnTo>
                  <a:pt x="0" y="0"/>
                </a:lnTo>
                <a:close/>
              </a:path>
            </a:pathLst>
          </a:custGeom>
          <a:blipFill>
            <a:blip r:embed="rId4"/>
            <a:stretch>
              <a:fillRect l="-1913" t="0" r="-1913" b="0"/>
            </a:stretch>
          </a:blipFill>
        </p:spPr>
      </p:sp>
      <p:sp>
        <p:nvSpPr>
          <p:cNvPr name="Freeform 7" id="7"/>
          <p:cNvSpPr/>
          <p:nvPr/>
        </p:nvSpPr>
        <p:spPr>
          <a:xfrm flipH="false" flipV="false" rot="0">
            <a:off x="10841809" y="2383543"/>
            <a:ext cx="6032868" cy="5757062"/>
          </a:xfrm>
          <a:custGeom>
            <a:avLst/>
            <a:gdLst/>
            <a:ahLst/>
            <a:cxnLst/>
            <a:rect r="r" b="b" t="t" l="l"/>
            <a:pathLst>
              <a:path h="5757062" w="6032868">
                <a:moveTo>
                  <a:pt x="0" y="0"/>
                </a:moveTo>
                <a:lnTo>
                  <a:pt x="6032868" y="0"/>
                </a:lnTo>
                <a:lnTo>
                  <a:pt x="6032868" y="5757062"/>
                </a:lnTo>
                <a:lnTo>
                  <a:pt x="0" y="5757062"/>
                </a:lnTo>
                <a:lnTo>
                  <a:pt x="0" y="0"/>
                </a:lnTo>
                <a:close/>
              </a:path>
            </a:pathLst>
          </a:custGeom>
          <a:blipFill>
            <a:blip r:embed="rId5"/>
            <a:stretch>
              <a:fillRect l="-2030" t="0" r="-2030" b="0"/>
            </a:stretch>
          </a:blipFill>
        </p:spPr>
      </p:sp>
      <p:sp>
        <p:nvSpPr>
          <p:cNvPr name="TextBox 8" id="8"/>
          <p:cNvSpPr txBox="true"/>
          <p:nvPr/>
        </p:nvSpPr>
        <p:spPr>
          <a:xfrm rot="0">
            <a:off x="1257961" y="736027"/>
            <a:ext cx="15404422" cy="1079187"/>
          </a:xfrm>
          <a:prstGeom prst="rect">
            <a:avLst/>
          </a:prstGeom>
        </p:spPr>
        <p:txBody>
          <a:bodyPr anchor="t" rtlCol="false" tIns="0" lIns="0" bIns="0" rIns="0">
            <a:spAutoFit/>
          </a:bodyPr>
          <a:lstStyle/>
          <a:p>
            <a:pPr>
              <a:lnSpc>
                <a:spcPts val="8764"/>
              </a:lnSpc>
              <a:spcBef>
                <a:spcPct val="0"/>
              </a:spcBef>
            </a:pPr>
            <a:r>
              <a:rPr lang="en-US" sz="6260">
                <a:solidFill>
                  <a:srgbClr val="31356E"/>
                </a:solidFill>
                <a:latin typeface="Raleway Bold"/>
              </a:rPr>
              <a:t>2.READ DATA</a:t>
            </a:r>
          </a:p>
        </p:txBody>
      </p:sp>
      <p:sp>
        <p:nvSpPr>
          <p:cNvPr name="TextBox 9" id="9"/>
          <p:cNvSpPr txBox="true"/>
          <p:nvPr/>
        </p:nvSpPr>
        <p:spPr>
          <a:xfrm rot="0">
            <a:off x="2135346" y="8083455"/>
            <a:ext cx="15404422" cy="514306"/>
          </a:xfrm>
          <a:prstGeom prst="rect">
            <a:avLst/>
          </a:prstGeom>
        </p:spPr>
        <p:txBody>
          <a:bodyPr anchor="t" rtlCol="false" tIns="0" lIns="0" bIns="0" rIns="0">
            <a:spAutoFit/>
          </a:bodyPr>
          <a:lstStyle/>
          <a:p>
            <a:pPr>
              <a:lnSpc>
                <a:spcPts val="4200"/>
              </a:lnSpc>
              <a:spcBef>
                <a:spcPct val="0"/>
              </a:spcBef>
            </a:pPr>
            <a:r>
              <a:rPr lang="en-US" sz="3000">
                <a:solidFill>
                  <a:srgbClr val="31356E"/>
                </a:solidFill>
                <a:latin typeface="Noto Sans Bold"/>
              </a:rPr>
              <a:t>VIDEO_GAME_5.JSON</a:t>
            </a:r>
          </a:p>
        </p:txBody>
      </p:sp>
      <p:sp>
        <p:nvSpPr>
          <p:cNvPr name="TextBox 10" id="10"/>
          <p:cNvSpPr txBox="true"/>
          <p:nvPr/>
        </p:nvSpPr>
        <p:spPr>
          <a:xfrm rot="0">
            <a:off x="2135346" y="8788261"/>
            <a:ext cx="3651908" cy="372700"/>
          </a:xfrm>
          <a:prstGeom prst="rect">
            <a:avLst/>
          </a:prstGeom>
        </p:spPr>
        <p:txBody>
          <a:bodyPr anchor="t" rtlCol="false" tIns="0" lIns="0" bIns="0" rIns="0">
            <a:spAutoFit/>
          </a:bodyPr>
          <a:lstStyle/>
          <a:p>
            <a:pPr>
              <a:lnSpc>
                <a:spcPts val="3080"/>
              </a:lnSpc>
              <a:spcBef>
                <a:spcPct val="0"/>
              </a:spcBef>
            </a:pPr>
            <a:r>
              <a:rPr lang="en-US" sz="2200">
                <a:solidFill>
                  <a:srgbClr val="31356E"/>
                </a:solidFill>
                <a:latin typeface="Noto Sans"/>
              </a:rPr>
              <a:t>"USE TO TRAIN AND TEST"</a:t>
            </a:r>
          </a:p>
        </p:txBody>
      </p:sp>
      <p:sp>
        <p:nvSpPr>
          <p:cNvPr name="TextBox 11" id="11"/>
          <p:cNvSpPr txBox="true"/>
          <p:nvPr/>
        </p:nvSpPr>
        <p:spPr>
          <a:xfrm rot="0">
            <a:off x="11028287" y="8788261"/>
            <a:ext cx="6231013" cy="1153794"/>
          </a:xfrm>
          <a:prstGeom prst="rect">
            <a:avLst/>
          </a:prstGeom>
        </p:spPr>
        <p:txBody>
          <a:bodyPr anchor="t" rtlCol="false" tIns="0" lIns="0" bIns="0" rIns="0">
            <a:spAutoFit/>
          </a:bodyPr>
          <a:lstStyle/>
          <a:p>
            <a:pPr algn="ctr">
              <a:lnSpc>
                <a:spcPts val="3080"/>
              </a:lnSpc>
            </a:pPr>
            <a:r>
              <a:rPr lang="en-US" sz="2200">
                <a:solidFill>
                  <a:srgbClr val="31356E"/>
                </a:solidFill>
                <a:latin typeface="Noto Sans"/>
              </a:rPr>
              <a:t>"USE </a:t>
            </a:r>
            <a:r>
              <a:rPr lang="en-US" sz="2200">
                <a:solidFill>
                  <a:srgbClr val="31356E"/>
                </a:solidFill>
                <a:latin typeface="Noto Sans Bold"/>
              </a:rPr>
              <a:t>ALSO_VIEW</a:t>
            </a:r>
            <a:r>
              <a:rPr lang="en-US" sz="2200">
                <a:solidFill>
                  <a:srgbClr val="31356E"/>
                </a:solidFill>
                <a:latin typeface="Noto Sans"/>
              </a:rPr>
              <a:t> AND </a:t>
            </a:r>
            <a:r>
              <a:rPr lang="en-US" sz="2200">
                <a:solidFill>
                  <a:srgbClr val="31356E"/>
                </a:solidFill>
                <a:latin typeface="Noto Sans Bold"/>
              </a:rPr>
              <a:t>SIMILAR_ITEM</a:t>
            </a:r>
            <a:r>
              <a:rPr lang="en-US" sz="2200">
                <a:solidFill>
                  <a:srgbClr val="31356E"/>
                </a:solidFill>
                <a:latin typeface="Noto Sans"/>
              </a:rPr>
              <a:t> TO CONSIDER THE ACCURACY OF THE PREDICTION</a:t>
            </a:r>
          </a:p>
          <a:p>
            <a:pPr algn="ctr">
              <a:lnSpc>
                <a:spcPts val="3080"/>
              </a:lnSpc>
              <a:spcBef>
                <a:spcPct val="0"/>
              </a:spcBef>
            </a:pPr>
            <a:r>
              <a:rPr lang="en-US" sz="2200">
                <a:solidFill>
                  <a:srgbClr val="31356E"/>
                </a:solidFill>
                <a:latin typeface="Noto Sans"/>
              </a:rPr>
              <a:t>USE </a:t>
            </a:r>
            <a:r>
              <a:rPr lang="en-US" sz="2200">
                <a:solidFill>
                  <a:srgbClr val="31356E"/>
                </a:solidFill>
                <a:latin typeface="Noto Sans Bold"/>
              </a:rPr>
              <a:t>TITILE </a:t>
            </a:r>
            <a:r>
              <a:rPr lang="en-US" sz="2200">
                <a:solidFill>
                  <a:srgbClr val="31356E"/>
                </a:solidFill>
                <a:latin typeface="Noto Sans"/>
              </a:rPr>
              <a:t>TO DISPLAY PRODUCT NAME "</a:t>
            </a:r>
          </a:p>
        </p:txBody>
      </p:sp>
      <p:sp>
        <p:nvSpPr>
          <p:cNvPr name="TextBox 12" id="12"/>
          <p:cNvSpPr txBox="true"/>
          <p:nvPr/>
        </p:nvSpPr>
        <p:spPr>
          <a:xfrm rot="0">
            <a:off x="11572527" y="8083455"/>
            <a:ext cx="15404422" cy="514306"/>
          </a:xfrm>
          <a:prstGeom prst="rect">
            <a:avLst/>
          </a:prstGeom>
        </p:spPr>
        <p:txBody>
          <a:bodyPr anchor="t" rtlCol="false" tIns="0" lIns="0" bIns="0" rIns="0">
            <a:spAutoFit/>
          </a:bodyPr>
          <a:lstStyle/>
          <a:p>
            <a:pPr>
              <a:lnSpc>
                <a:spcPts val="4200"/>
              </a:lnSpc>
              <a:spcBef>
                <a:spcPct val="0"/>
              </a:spcBef>
            </a:pPr>
            <a:r>
              <a:rPr lang="en-US" sz="3000">
                <a:solidFill>
                  <a:srgbClr val="31356E"/>
                </a:solidFill>
                <a:latin typeface="Noto Sans Bold"/>
              </a:rPr>
              <a:t>META_VIDEO_GAME_5.JSON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9837557" y="-208245"/>
            <a:ext cx="10560900" cy="1077622"/>
            <a:chOff x="0" y="0"/>
            <a:chExt cx="5934567" cy="605557"/>
          </a:xfrm>
        </p:grpSpPr>
        <p:sp>
          <p:nvSpPr>
            <p:cNvPr name="Freeform 3" id="3"/>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0860" y="2493041"/>
            <a:ext cx="14404889" cy="6300160"/>
          </a:xfrm>
          <a:custGeom>
            <a:avLst/>
            <a:gdLst/>
            <a:ahLst/>
            <a:cxnLst/>
            <a:rect r="r" b="b" t="t" l="l"/>
            <a:pathLst>
              <a:path h="6300160" w="14404889">
                <a:moveTo>
                  <a:pt x="0" y="0"/>
                </a:moveTo>
                <a:lnTo>
                  <a:pt x="14404890" y="0"/>
                </a:lnTo>
                <a:lnTo>
                  <a:pt x="14404890" y="6300160"/>
                </a:lnTo>
                <a:lnTo>
                  <a:pt x="0" y="6300160"/>
                </a:lnTo>
                <a:lnTo>
                  <a:pt x="0" y="0"/>
                </a:lnTo>
                <a:close/>
              </a:path>
            </a:pathLst>
          </a:custGeom>
          <a:blipFill>
            <a:blip r:embed="rId4"/>
            <a:stretch>
              <a:fillRect l="0" t="0" r="0" b="0"/>
            </a:stretch>
          </a:blipFill>
        </p:spPr>
      </p:sp>
      <p:sp>
        <p:nvSpPr>
          <p:cNvPr name="TextBox 7" id="7"/>
          <p:cNvSpPr txBox="true"/>
          <p:nvPr/>
        </p:nvSpPr>
        <p:spPr>
          <a:xfrm rot="0">
            <a:off x="1257961" y="736027"/>
            <a:ext cx="15404422" cy="1079187"/>
          </a:xfrm>
          <a:prstGeom prst="rect">
            <a:avLst/>
          </a:prstGeom>
        </p:spPr>
        <p:txBody>
          <a:bodyPr anchor="t" rtlCol="false" tIns="0" lIns="0" bIns="0" rIns="0">
            <a:spAutoFit/>
          </a:bodyPr>
          <a:lstStyle/>
          <a:p>
            <a:pPr>
              <a:lnSpc>
                <a:spcPts val="8764"/>
              </a:lnSpc>
              <a:spcBef>
                <a:spcPct val="0"/>
              </a:spcBef>
            </a:pPr>
            <a:r>
              <a:rPr lang="en-US" sz="6260">
                <a:solidFill>
                  <a:srgbClr val="31356E"/>
                </a:solidFill>
                <a:latin typeface="Raleway Bold"/>
              </a:rPr>
              <a:t>2.READ DATA</a:t>
            </a:r>
          </a:p>
        </p:txBody>
      </p:sp>
      <p:sp>
        <p:nvSpPr>
          <p:cNvPr name="TextBox 8" id="8"/>
          <p:cNvSpPr txBox="true"/>
          <p:nvPr/>
        </p:nvSpPr>
        <p:spPr>
          <a:xfrm rot="0">
            <a:off x="6902089" y="9009340"/>
            <a:ext cx="5565063" cy="1047750"/>
          </a:xfrm>
          <a:prstGeom prst="rect">
            <a:avLst/>
          </a:prstGeom>
        </p:spPr>
        <p:txBody>
          <a:bodyPr anchor="t" rtlCol="false" tIns="0" lIns="0" bIns="0" rIns="0">
            <a:spAutoFit/>
          </a:bodyPr>
          <a:lstStyle/>
          <a:p>
            <a:pPr algn="ctr">
              <a:lnSpc>
                <a:spcPts val="4200"/>
              </a:lnSpc>
              <a:spcBef>
                <a:spcPct val="0"/>
              </a:spcBef>
            </a:pPr>
            <a:r>
              <a:rPr lang="en-US" sz="3000">
                <a:solidFill>
                  <a:srgbClr val="31356E"/>
                </a:solidFill>
                <a:latin typeface="Noto Sans Bold"/>
              </a:rPr>
              <a:t>TOTAL  DATA OF VIDEO_GAME_5.JSON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9837557" y="-208245"/>
            <a:ext cx="10560900" cy="1077622"/>
            <a:chOff x="0" y="0"/>
            <a:chExt cx="5934567" cy="605557"/>
          </a:xfrm>
        </p:grpSpPr>
        <p:sp>
          <p:nvSpPr>
            <p:cNvPr name="Freeform 3" id="3"/>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57961" y="2269374"/>
            <a:ext cx="15717857" cy="6790390"/>
          </a:xfrm>
          <a:custGeom>
            <a:avLst/>
            <a:gdLst/>
            <a:ahLst/>
            <a:cxnLst/>
            <a:rect r="r" b="b" t="t" l="l"/>
            <a:pathLst>
              <a:path h="6790390" w="15717857">
                <a:moveTo>
                  <a:pt x="0" y="0"/>
                </a:moveTo>
                <a:lnTo>
                  <a:pt x="15717858" y="0"/>
                </a:lnTo>
                <a:lnTo>
                  <a:pt x="15717858" y="6790390"/>
                </a:lnTo>
                <a:lnTo>
                  <a:pt x="0" y="6790390"/>
                </a:lnTo>
                <a:lnTo>
                  <a:pt x="0" y="0"/>
                </a:lnTo>
                <a:close/>
              </a:path>
            </a:pathLst>
          </a:custGeom>
          <a:blipFill>
            <a:blip r:embed="rId4"/>
            <a:stretch>
              <a:fillRect l="0" t="0" r="0" b="0"/>
            </a:stretch>
          </a:blipFill>
        </p:spPr>
      </p:sp>
      <p:sp>
        <p:nvSpPr>
          <p:cNvPr name="TextBox 7" id="7"/>
          <p:cNvSpPr txBox="true"/>
          <p:nvPr/>
        </p:nvSpPr>
        <p:spPr>
          <a:xfrm rot="0">
            <a:off x="1257961" y="736027"/>
            <a:ext cx="15404422" cy="1079187"/>
          </a:xfrm>
          <a:prstGeom prst="rect">
            <a:avLst/>
          </a:prstGeom>
        </p:spPr>
        <p:txBody>
          <a:bodyPr anchor="t" rtlCol="false" tIns="0" lIns="0" bIns="0" rIns="0">
            <a:spAutoFit/>
          </a:bodyPr>
          <a:lstStyle/>
          <a:p>
            <a:pPr>
              <a:lnSpc>
                <a:spcPts val="8764"/>
              </a:lnSpc>
              <a:spcBef>
                <a:spcPct val="0"/>
              </a:spcBef>
            </a:pPr>
            <a:r>
              <a:rPr lang="en-US" sz="6260">
                <a:solidFill>
                  <a:srgbClr val="31356E"/>
                </a:solidFill>
                <a:latin typeface="Raleway Bold"/>
              </a:rPr>
              <a:t>2.READ DATA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9837557" y="-208245"/>
            <a:ext cx="10560900" cy="1077622"/>
            <a:chOff x="0" y="0"/>
            <a:chExt cx="5934567" cy="605557"/>
          </a:xfrm>
        </p:grpSpPr>
        <p:sp>
          <p:nvSpPr>
            <p:cNvPr name="Freeform 3" id="3"/>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7110" y="4749273"/>
            <a:ext cx="16593780" cy="4509027"/>
          </a:xfrm>
          <a:custGeom>
            <a:avLst/>
            <a:gdLst/>
            <a:ahLst/>
            <a:cxnLst/>
            <a:rect r="r" b="b" t="t" l="l"/>
            <a:pathLst>
              <a:path h="4509027" w="16593780">
                <a:moveTo>
                  <a:pt x="0" y="0"/>
                </a:moveTo>
                <a:lnTo>
                  <a:pt x="16593780" y="0"/>
                </a:lnTo>
                <a:lnTo>
                  <a:pt x="16593780" y="4509027"/>
                </a:lnTo>
                <a:lnTo>
                  <a:pt x="0" y="4509027"/>
                </a:lnTo>
                <a:lnTo>
                  <a:pt x="0" y="0"/>
                </a:lnTo>
                <a:close/>
              </a:path>
            </a:pathLst>
          </a:custGeom>
          <a:blipFill>
            <a:blip r:embed="rId4"/>
            <a:stretch>
              <a:fillRect l="0" t="0" r="0" b="0"/>
            </a:stretch>
          </a:blipFill>
        </p:spPr>
      </p:sp>
      <p:sp>
        <p:nvSpPr>
          <p:cNvPr name="Freeform 7" id="7"/>
          <p:cNvSpPr/>
          <p:nvPr/>
        </p:nvSpPr>
        <p:spPr>
          <a:xfrm flipH="true" flipV="false" rot="-1262099">
            <a:off x="6180377" y="7843267"/>
            <a:ext cx="1662916" cy="751151"/>
          </a:xfrm>
          <a:custGeom>
            <a:avLst/>
            <a:gdLst/>
            <a:ahLst/>
            <a:cxnLst/>
            <a:rect r="r" b="b" t="t" l="l"/>
            <a:pathLst>
              <a:path h="751151" w="1662916">
                <a:moveTo>
                  <a:pt x="1662916" y="0"/>
                </a:moveTo>
                <a:lnTo>
                  <a:pt x="0" y="0"/>
                </a:lnTo>
                <a:lnTo>
                  <a:pt x="0" y="751151"/>
                </a:lnTo>
                <a:lnTo>
                  <a:pt x="1662916" y="751151"/>
                </a:lnTo>
                <a:lnTo>
                  <a:pt x="16629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257961" y="736027"/>
            <a:ext cx="15404422" cy="1079187"/>
          </a:xfrm>
          <a:prstGeom prst="rect">
            <a:avLst/>
          </a:prstGeom>
        </p:spPr>
        <p:txBody>
          <a:bodyPr anchor="t" rtlCol="false" tIns="0" lIns="0" bIns="0" rIns="0">
            <a:spAutoFit/>
          </a:bodyPr>
          <a:lstStyle/>
          <a:p>
            <a:pPr>
              <a:lnSpc>
                <a:spcPts val="8764"/>
              </a:lnSpc>
              <a:spcBef>
                <a:spcPct val="0"/>
              </a:spcBef>
            </a:pPr>
            <a:r>
              <a:rPr lang="en-US" sz="6260">
                <a:solidFill>
                  <a:srgbClr val="31356E"/>
                </a:solidFill>
                <a:latin typeface="Raleway Bold"/>
              </a:rPr>
              <a:t>2.READ DATA</a:t>
            </a:r>
          </a:p>
        </p:txBody>
      </p:sp>
      <p:sp>
        <p:nvSpPr>
          <p:cNvPr name="TextBox 9" id="9"/>
          <p:cNvSpPr txBox="true"/>
          <p:nvPr/>
        </p:nvSpPr>
        <p:spPr>
          <a:xfrm rot="0">
            <a:off x="643442" y="2198386"/>
            <a:ext cx="15404422" cy="1909087"/>
          </a:xfrm>
          <a:prstGeom prst="rect">
            <a:avLst/>
          </a:prstGeom>
        </p:spPr>
        <p:txBody>
          <a:bodyPr anchor="t" rtlCol="false" tIns="0" lIns="0" bIns="0" rIns="0">
            <a:spAutoFit/>
          </a:bodyPr>
          <a:lstStyle/>
          <a:p>
            <a:pPr>
              <a:lnSpc>
                <a:spcPts val="7644"/>
              </a:lnSpc>
              <a:spcBef>
                <a:spcPct val="0"/>
              </a:spcBef>
            </a:pPr>
            <a:r>
              <a:rPr lang="en-US" sz="5460">
                <a:solidFill>
                  <a:srgbClr val="31356E"/>
                </a:solidFill>
                <a:latin typeface="DejaVu Serif"/>
              </a:rPr>
              <a:t>TO USE DATA EFFECTIVELY, WE CHECK NULL VALUES OF DATA</a:t>
            </a:r>
          </a:p>
        </p:txBody>
      </p:sp>
      <p:sp>
        <p:nvSpPr>
          <p:cNvPr name="TextBox 10" id="10"/>
          <p:cNvSpPr txBox="true"/>
          <p:nvPr/>
        </p:nvSpPr>
        <p:spPr>
          <a:xfrm rot="0">
            <a:off x="8056786" y="8171218"/>
            <a:ext cx="5570046" cy="382226"/>
          </a:xfrm>
          <a:prstGeom prst="rect">
            <a:avLst/>
          </a:prstGeom>
        </p:spPr>
        <p:txBody>
          <a:bodyPr anchor="t" rtlCol="false" tIns="0" lIns="0" bIns="0" rIns="0">
            <a:spAutoFit/>
          </a:bodyPr>
          <a:lstStyle/>
          <a:p>
            <a:pPr>
              <a:lnSpc>
                <a:spcPts val="3080"/>
              </a:lnSpc>
              <a:spcBef>
                <a:spcPct val="0"/>
              </a:spcBef>
            </a:pPr>
            <a:r>
              <a:rPr lang="en-US" sz="2200">
                <a:solidFill>
                  <a:srgbClr val="FFFFFF"/>
                </a:solidFill>
                <a:latin typeface="DejaVu Serif"/>
              </a:rPr>
              <a:t>ReviewText, reviewerName have null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9837557" y="-208245"/>
            <a:ext cx="10560900" cy="1077622"/>
            <a:chOff x="0" y="0"/>
            <a:chExt cx="5934567" cy="605557"/>
          </a:xfrm>
        </p:grpSpPr>
        <p:sp>
          <p:nvSpPr>
            <p:cNvPr name="Freeform 3" id="3"/>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262099">
            <a:off x="6180377" y="7843267"/>
            <a:ext cx="1662916" cy="751151"/>
          </a:xfrm>
          <a:custGeom>
            <a:avLst/>
            <a:gdLst/>
            <a:ahLst/>
            <a:cxnLst/>
            <a:rect r="r" b="b" t="t" l="l"/>
            <a:pathLst>
              <a:path h="751151" w="1662916">
                <a:moveTo>
                  <a:pt x="1662916" y="0"/>
                </a:moveTo>
                <a:lnTo>
                  <a:pt x="0" y="0"/>
                </a:lnTo>
                <a:lnTo>
                  <a:pt x="0" y="751151"/>
                </a:lnTo>
                <a:lnTo>
                  <a:pt x="1662916" y="751151"/>
                </a:lnTo>
                <a:lnTo>
                  <a:pt x="16629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43442" y="4211562"/>
            <a:ext cx="15099625" cy="6075438"/>
          </a:xfrm>
          <a:custGeom>
            <a:avLst/>
            <a:gdLst/>
            <a:ahLst/>
            <a:cxnLst/>
            <a:rect r="r" b="b" t="t" l="l"/>
            <a:pathLst>
              <a:path h="6075438" w="15099625">
                <a:moveTo>
                  <a:pt x="0" y="0"/>
                </a:moveTo>
                <a:lnTo>
                  <a:pt x="15099625" y="0"/>
                </a:lnTo>
                <a:lnTo>
                  <a:pt x="15099625" y="6075438"/>
                </a:lnTo>
                <a:lnTo>
                  <a:pt x="0" y="6075438"/>
                </a:lnTo>
                <a:lnTo>
                  <a:pt x="0" y="0"/>
                </a:lnTo>
                <a:close/>
              </a:path>
            </a:pathLst>
          </a:custGeom>
          <a:blipFill>
            <a:blip r:embed="rId6"/>
            <a:stretch>
              <a:fillRect l="0" t="0" r="0" b="0"/>
            </a:stretch>
          </a:blipFill>
        </p:spPr>
      </p:sp>
      <p:sp>
        <p:nvSpPr>
          <p:cNvPr name="TextBox 8" id="8"/>
          <p:cNvSpPr txBox="true"/>
          <p:nvPr/>
        </p:nvSpPr>
        <p:spPr>
          <a:xfrm rot="0">
            <a:off x="1257961" y="736027"/>
            <a:ext cx="15404422" cy="1079187"/>
          </a:xfrm>
          <a:prstGeom prst="rect">
            <a:avLst/>
          </a:prstGeom>
        </p:spPr>
        <p:txBody>
          <a:bodyPr anchor="t" rtlCol="false" tIns="0" lIns="0" bIns="0" rIns="0">
            <a:spAutoFit/>
          </a:bodyPr>
          <a:lstStyle/>
          <a:p>
            <a:pPr>
              <a:lnSpc>
                <a:spcPts val="8764"/>
              </a:lnSpc>
              <a:spcBef>
                <a:spcPct val="0"/>
              </a:spcBef>
            </a:pPr>
            <a:r>
              <a:rPr lang="en-US" sz="6260">
                <a:solidFill>
                  <a:srgbClr val="31356E"/>
                </a:solidFill>
                <a:latin typeface="Raleway Bold"/>
              </a:rPr>
              <a:t>2.READ DATA</a:t>
            </a:r>
          </a:p>
        </p:txBody>
      </p:sp>
      <p:sp>
        <p:nvSpPr>
          <p:cNvPr name="TextBox 9" id="9"/>
          <p:cNvSpPr txBox="true"/>
          <p:nvPr/>
        </p:nvSpPr>
        <p:spPr>
          <a:xfrm rot="0">
            <a:off x="643442" y="2198386"/>
            <a:ext cx="15404422" cy="1909176"/>
          </a:xfrm>
          <a:prstGeom prst="rect">
            <a:avLst/>
          </a:prstGeom>
        </p:spPr>
        <p:txBody>
          <a:bodyPr anchor="t" rtlCol="false" tIns="0" lIns="0" bIns="0" rIns="0">
            <a:spAutoFit/>
          </a:bodyPr>
          <a:lstStyle/>
          <a:p>
            <a:pPr>
              <a:lnSpc>
                <a:spcPts val="7644"/>
              </a:lnSpc>
              <a:spcBef>
                <a:spcPct val="0"/>
              </a:spcBef>
            </a:pPr>
            <a:r>
              <a:rPr lang="en-US" sz="5460">
                <a:solidFill>
                  <a:srgbClr val="31356E"/>
                </a:solidFill>
                <a:latin typeface="DejaVu Serif"/>
              </a:rPr>
              <a:t>REPLACE THE NULL REVIEWTEXT TO:"NO REVIEWS"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9837557" y="-208245"/>
            <a:ext cx="10560900" cy="1077622"/>
            <a:chOff x="0" y="0"/>
            <a:chExt cx="5934567" cy="605557"/>
          </a:xfrm>
        </p:grpSpPr>
        <p:sp>
          <p:nvSpPr>
            <p:cNvPr name="Freeform 3" id="3"/>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87573" y="5143500"/>
            <a:ext cx="16145198" cy="3870727"/>
          </a:xfrm>
          <a:custGeom>
            <a:avLst/>
            <a:gdLst/>
            <a:ahLst/>
            <a:cxnLst/>
            <a:rect r="r" b="b" t="t" l="l"/>
            <a:pathLst>
              <a:path h="3870727" w="16145198">
                <a:moveTo>
                  <a:pt x="0" y="0"/>
                </a:moveTo>
                <a:lnTo>
                  <a:pt x="16145199" y="0"/>
                </a:lnTo>
                <a:lnTo>
                  <a:pt x="16145199" y="3870727"/>
                </a:lnTo>
                <a:lnTo>
                  <a:pt x="0" y="3870727"/>
                </a:lnTo>
                <a:lnTo>
                  <a:pt x="0" y="0"/>
                </a:lnTo>
                <a:close/>
              </a:path>
            </a:pathLst>
          </a:custGeom>
          <a:blipFill>
            <a:blip r:embed="rId4"/>
            <a:stretch>
              <a:fillRect l="0" t="0" r="0" b="0"/>
            </a:stretch>
          </a:blipFill>
        </p:spPr>
      </p:sp>
      <p:sp>
        <p:nvSpPr>
          <p:cNvPr name="TextBox 7" id="7"/>
          <p:cNvSpPr txBox="true"/>
          <p:nvPr/>
        </p:nvSpPr>
        <p:spPr>
          <a:xfrm rot="0">
            <a:off x="596624" y="2061695"/>
            <a:ext cx="17954808" cy="1820369"/>
          </a:xfrm>
          <a:prstGeom prst="rect">
            <a:avLst/>
          </a:prstGeom>
        </p:spPr>
        <p:txBody>
          <a:bodyPr anchor="t" rtlCol="false" tIns="0" lIns="0" bIns="0" rIns="0">
            <a:spAutoFit/>
          </a:bodyPr>
          <a:lstStyle/>
          <a:p>
            <a:pPr>
              <a:lnSpc>
                <a:spcPts val="7279"/>
              </a:lnSpc>
            </a:pPr>
            <a:r>
              <a:rPr lang="en-US" sz="5199">
                <a:solidFill>
                  <a:srgbClr val="31356E"/>
                </a:solidFill>
                <a:latin typeface="DejaVu Serif"/>
              </a:rPr>
              <a:t>see if the number of products that customers experience is suitable for analysis</a:t>
            </a:r>
          </a:p>
        </p:txBody>
      </p:sp>
      <p:sp>
        <p:nvSpPr>
          <p:cNvPr name="TextBox 8" id="8"/>
          <p:cNvSpPr txBox="true"/>
          <p:nvPr/>
        </p:nvSpPr>
        <p:spPr>
          <a:xfrm rot="0">
            <a:off x="887573" y="895350"/>
            <a:ext cx="15404422" cy="1079187"/>
          </a:xfrm>
          <a:prstGeom prst="rect">
            <a:avLst/>
          </a:prstGeom>
        </p:spPr>
        <p:txBody>
          <a:bodyPr anchor="t" rtlCol="false" tIns="0" lIns="0" bIns="0" rIns="0">
            <a:spAutoFit/>
          </a:bodyPr>
          <a:lstStyle/>
          <a:p>
            <a:pPr>
              <a:lnSpc>
                <a:spcPts val="8764"/>
              </a:lnSpc>
              <a:spcBef>
                <a:spcPct val="0"/>
              </a:spcBef>
            </a:pPr>
            <a:r>
              <a:rPr lang="en-US" sz="6260">
                <a:solidFill>
                  <a:srgbClr val="31356E"/>
                </a:solidFill>
                <a:latin typeface="Raleway Bold"/>
              </a:rPr>
              <a:t>2.READ DATA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9837557" y="-208245"/>
            <a:ext cx="10560900" cy="1077622"/>
            <a:chOff x="0" y="0"/>
            <a:chExt cx="5934567" cy="605557"/>
          </a:xfrm>
        </p:grpSpPr>
        <p:sp>
          <p:nvSpPr>
            <p:cNvPr name="Freeform 3" id="3"/>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12323" y="869377"/>
            <a:ext cx="16463355" cy="7867623"/>
          </a:xfrm>
          <a:custGeom>
            <a:avLst/>
            <a:gdLst/>
            <a:ahLst/>
            <a:cxnLst/>
            <a:rect r="r" b="b" t="t" l="l"/>
            <a:pathLst>
              <a:path h="7867623" w="16463355">
                <a:moveTo>
                  <a:pt x="0" y="0"/>
                </a:moveTo>
                <a:lnTo>
                  <a:pt x="16463354" y="0"/>
                </a:lnTo>
                <a:lnTo>
                  <a:pt x="16463354" y="7867623"/>
                </a:lnTo>
                <a:lnTo>
                  <a:pt x="0" y="7867623"/>
                </a:lnTo>
                <a:lnTo>
                  <a:pt x="0" y="0"/>
                </a:lnTo>
                <a:close/>
              </a:path>
            </a:pathLst>
          </a:custGeom>
          <a:blipFill>
            <a:blip r:embed="rId4"/>
            <a:stretch>
              <a:fillRect l="0" t="0" r="0" b="0"/>
            </a:stretch>
          </a:blipFill>
        </p:spPr>
      </p:sp>
      <p:sp>
        <p:nvSpPr>
          <p:cNvPr name="TextBox 7" id="7"/>
          <p:cNvSpPr txBox="true"/>
          <p:nvPr/>
        </p:nvSpPr>
        <p:spPr>
          <a:xfrm rot="0">
            <a:off x="5440910" y="8924898"/>
            <a:ext cx="7930878" cy="1079187"/>
          </a:xfrm>
          <a:prstGeom prst="rect">
            <a:avLst/>
          </a:prstGeom>
        </p:spPr>
        <p:txBody>
          <a:bodyPr anchor="t" rtlCol="false" tIns="0" lIns="0" bIns="0" rIns="0">
            <a:spAutoFit/>
          </a:bodyPr>
          <a:lstStyle/>
          <a:p>
            <a:pPr>
              <a:lnSpc>
                <a:spcPts val="8764"/>
              </a:lnSpc>
              <a:spcBef>
                <a:spcPct val="0"/>
              </a:spcBef>
            </a:pPr>
            <a:r>
              <a:rPr lang="en-US" sz="6260">
                <a:solidFill>
                  <a:srgbClr val="31356E"/>
                </a:solidFill>
                <a:latin typeface="Raleway Bold"/>
              </a:rPr>
              <a:t>CODE DASHBOARD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2478819" y="-1129396"/>
            <a:ext cx="22532810" cy="2100252"/>
            <a:chOff x="0" y="0"/>
            <a:chExt cx="5934567" cy="553153"/>
          </a:xfrm>
        </p:grpSpPr>
        <p:sp>
          <p:nvSpPr>
            <p:cNvPr name="Freeform 3" id="3"/>
            <p:cNvSpPr/>
            <p:nvPr/>
          </p:nvSpPr>
          <p:spPr>
            <a:xfrm flipH="false" flipV="false" rot="0">
              <a:off x="0" y="0"/>
              <a:ext cx="5934567" cy="553153"/>
            </a:xfrm>
            <a:custGeom>
              <a:avLst/>
              <a:gdLst/>
              <a:ahLst/>
              <a:cxnLst/>
              <a:rect r="r" b="b" t="t" l="l"/>
              <a:pathLst>
                <a:path h="553153" w="5934567">
                  <a:moveTo>
                    <a:pt x="0" y="0"/>
                  </a:moveTo>
                  <a:lnTo>
                    <a:pt x="5934567" y="0"/>
                  </a:lnTo>
                  <a:lnTo>
                    <a:pt x="5934567"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1028700" y="8708700"/>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54467" y="8700445"/>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275773" y="2111832"/>
            <a:ext cx="7736455" cy="1237347"/>
          </a:xfrm>
          <a:prstGeom prst="rect">
            <a:avLst/>
          </a:prstGeom>
        </p:spPr>
        <p:txBody>
          <a:bodyPr anchor="t" rtlCol="false" tIns="0" lIns="0" bIns="0" rIns="0">
            <a:spAutoFit/>
          </a:bodyPr>
          <a:lstStyle/>
          <a:p>
            <a:pPr algn="ctr">
              <a:lnSpc>
                <a:spcPts val="10024"/>
              </a:lnSpc>
              <a:spcBef>
                <a:spcPct val="0"/>
              </a:spcBef>
            </a:pPr>
            <a:r>
              <a:rPr lang="en-US" sz="7160">
                <a:solidFill>
                  <a:srgbClr val="272B64"/>
                </a:solidFill>
                <a:latin typeface="Raleway Bold"/>
              </a:rPr>
              <a:t>OUR TEAM</a:t>
            </a:r>
          </a:p>
        </p:txBody>
      </p:sp>
      <p:sp>
        <p:nvSpPr>
          <p:cNvPr name="TextBox 8" id="8"/>
          <p:cNvSpPr txBox="true"/>
          <p:nvPr/>
        </p:nvSpPr>
        <p:spPr>
          <a:xfrm rot="0">
            <a:off x="4760894" y="4230877"/>
            <a:ext cx="8766211" cy="570281"/>
          </a:xfrm>
          <a:prstGeom prst="rect">
            <a:avLst/>
          </a:prstGeom>
        </p:spPr>
        <p:txBody>
          <a:bodyPr anchor="t" rtlCol="false" tIns="0" lIns="0" bIns="0" rIns="0">
            <a:spAutoFit/>
          </a:bodyPr>
          <a:lstStyle/>
          <a:p>
            <a:pPr algn="ctr">
              <a:lnSpc>
                <a:spcPts val="4792"/>
              </a:lnSpc>
              <a:spcBef>
                <a:spcPct val="0"/>
              </a:spcBef>
            </a:pPr>
            <a:r>
              <a:rPr lang="en-US" sz="3422">
                <a:solidFill>
                  <a:srgbClr val="272B64"/>
                </a:solidFill>
                <a:latin typeface="Muli Bold Bold"/>
              </a:rPr>
              <a:t>Vũ Đình Tuấn Kiệt - 21521039</a:t>
            </a:r>
          </a:p>
        </p:txBody>
      </p:sp>
      <p:sp>
        <p:nvSpPr>
          <p:cNvPr name="TextBox 9" id="9"/>
          <p:cNvSpPr txBox="true"/>
          <p:nvPr/>
        </p:nvSpPr>
        <p:spPr>
          <a:xfrm rot="0">
            <a:off x="4760894" y="5458383"/>
            <a:ext cx="8766211" cy="570281"/>
          </a:xfrm>
          <a:prstGeom prst="rect">
            <a:avLst/>
          </a:prstGeom>
        </p:spPr>
        <p:txBody>
          <a:bodyPr anchor="t" rtlCol="false" tIns="0" lIns="0" bIns="0" rIns="0">
            <a:spAutoFit/>
          </a:bodyPr>
          <a:lstStyle/>
          <a:p>
            <a:pPr algn="ctr">
              <a:lnSpc>
                <a:spcPts val="4792"/>
              </a:lnSpc>
              <a:spcBef>
                <a:spcPct val="0"/>
              </a:spcBef>
            </a:pPr>
            <a:r>
              <a:rPr lang="en-US" sz="3422">
                <a:solidFill>
                  <a:srgbClr val="272B64"/>
                </a:solidFill>
                <a:latin typeface="Muli Bold Bold"/>
              </a:rPr>
              <a:t>Thiều Vĩnh Tiến - 21521533</a:t>
            </a:r>
          </a:p>
        </p:txBody>
      </p:sp>
      <p:sp>
        <p:nvSpPr>
          <p:cNvPr name="TextBox 10" id="10"/>
          <p:cNvSpPr txBox="true"/>
          <p:nvPr/>
        </p:nvSpPr>
        <p:spPr>
          <a:xfrm rot="0">
            <a:off x="4760894" y="6685770"/>
            <a:ext cx="8766211" cy="570281"/>
          </a:xfrm>
          <a:prstGeom prst="rect">
            <a:avLst/>
          </a:prstGeom>
        </p:spPr>
        <p:txBody>
          <a:bodyPr anchor="t" rtlCol="false" tIns="0" lIns="0" bIns="0" rIns="0">
            <a:spAutoFit/>
          </a:bodyPr>
          <a:lstStyle/>
          <a:p>
            <a:pPr algn="ctr">
              <a:lnSpc>
                <a:spcPts val="4792"/>
              </a:lnSpc>
              <a:spcBef>
                <a:spcPct val="0"/>
              </a:spcBef>
            </a:pPr>
            <a:r>
              <a:rPr lang="en-US" sz="3422">
                <a:solidFill>
                  <a:srgbClr val="272B64"/>
                </a:solidFill>
                <a:latin typeface="Muli Bold Bold"/>
              </a:rPr>
              <a:t>Nguyễn Minh Hà - 21520216</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9837557" y="-208245"/>
            <a:ext cx="10560900" cy="1077622"/>
            <a:chOff x="0" y="0"/>
            <a:chExt cx="5934567" cy="605557"/>
          </a:xfrm>
        </p:grpSpPr>
        <p:sp>
          <p:nvSpPr>
            <p:cNvPr name="Freeform 3" id="3"/>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51160" y="1227571"/>
            <a:ext cx="14764289" cy="7436517"/>
          </a:xfrm>
          <a:custGeom>
            <a:avLst/>
            <a:gdLst/>
            <a:ahLst/>
            <a:cxnLst/>
            <a:rect r="r" b="b" t="t" l="l"/>
            <a:pathLst>
              <a:path h="7436517" w="14764289">
                <a:moveTo>
                  <a:pt x="0" y="0"/>
                </a:moveTo>
                <a:lnTo>
                  <a:pt x="14764290" y="0"/>
                </a:lnTo>
                <a:lnTo>
                  <a:pt x="14764290" y="7436517"/>
                </a:lnTo>
                <a:lnTo>
                  <a:pt x="0" y="7436517"/>
                </a:lnTo>
                <a:lnTo>
                  <a:pt x="0" y="0"/>
                </a:lnTo>
                <a:close/>
              </a:path>
            </a:pathLst>
          </a:custGeom>
          <a:blipFill>
            <a:blip r:embed="rId4"/>
            <a:stretch>
              <a:fillRect l="0" t="0" r="0" b="0"/>
            </a:stretch>
          </a:blipFill>
        </p:spPr>
      </p:sp>
      <p:sp>
        <p:nvSpPr>
          <p:cNvPr name="TextBox 7" id="7"/>
          <p:cNvSpPr txBox="true"/>
          <p:nvPr/>
        </p:nvSpPr>
        <p:spPr>
          <a:xfrm rot="0">
            <a:off x="6250087" y="8892688"/>
            <a:ext cx="5166435" cy="1079187"/>
          </a:xfrm>
          <a:prstGeom prst="rect">
            <a:avLst/>
          </a:prstGeom>
        </p:spPr>
        <p:txBody>
          <a:bodyPr anchor="t" rtlCol="false" tIns="0" lIns="0" bIns="0" rIns="0">
            <a:spAutoFit/>
          </a:bodyPr>
          <a:lstStyle/>
          <a:p>
            <a:pPr>
              <a:lnSpc>
                <a:spcPts val="8764"/>
              </a:lnSpc>
              <a:spcBef>
                <a:spcPct val="0"/>
              </a:spcBef>
            </a:pPr>
            <a:r>
              <a:rPr lang="en-US" sz="6260">
                <a:solidFill>
                  <a:srgbClr val="31356E"/>
                </a:solidFill>
                <a:latin typeface="Raleway Bold"/>
              </a:rPr>
              <a:t>DASHBOARD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9837557" y="-208245"/>
            <a:ext cx="10560900" cy="1077622"/>
            <a:chOff x="0" y="0"/>
            <a:chExt cx="5934567" cy="605557"/>
          </a:xfrm>
        </p:grpSpPr>
        <p:sp>
          <p:nvSpPr>
            <p:cNvPr name="Freeform 3" id="3"/>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33948" y="1242583"/>
            <a:ext cx="14998713" cy="7801834"/>
          </a:xfrm>
          <a:custGeom>
            <a:avLst/>
            <a:gdLst/>
            <a:ahLst/>
            <a:cxnLst/>
            <a:rect r="r" b="b" t="t" l="l"/>
            <a:pathLst>
              <a:path h="7801834" w="14998713">
                <a:moveTo>
                  <a:pt x="0" y="0"/>
                </a:moveTo>
                <a:lnTo>
                  <a:pt x="14998713" y="0"/>
                </a:lnTo>
                <a:lnTo>
                  <a:pt x="14998713" y="7801834"/>
                </a:lnTo>
                <a:lnTo>
                  <a:pt x="0" y="7801834"/>
                </a:lnTo>
                <a:lnTo>
                  <a:pt x="0" y="0"/>
                </a:lnTo>
                <a:close/>
              </a:path>
            </a:pathLst>
          </a:custGeom>
          <a:blipFill>
            <a:blip r:embed="rId4"/>
            <a:stretch>
              <a:fillRect l="0" t="0" r="0" b="0"/>
            </a:stretch>
          </a:blipFill>
        </p:spPr>
      </p:sp>
      <p:sp>
        <p:nvSpPr>
          <p:cNvPr name="TextBox 7" id="7"/>
          <p:cNvSpPr txBox="true"/>
          <p:nvPr/>
        </p:nvSpPr>
        <p:spPr>
          <a:xfrm rot="0">
            <a:off x="6250087" y="8892688"/>
            <a:ext cx="5166435" cy="1079187"/>
          </a:xfrm>
          <a:prstGeom prst="rect">
            <a:avLst/>
          </a:prstGeom>
        </p:spPr>
        <p:txBody>
          <a:bodyPr anchor="t" rtlCol="false" tIns="0" lIns="0" bIns="0" rIns="0">
            <a:spAutoFit/>
          </a:bodyPr>
          <a:lstStyle/>
          <a:p>
            <a:pPr>
              <a:lnSpc>
                <a:spcPts val="8764"/>
              </a:lnSpc>
              <a:spcBef>
                <a:spcPct val="0"/>
              </a:spcBef>
            </a:pPr>
            <a:r>
              <a:rPr lang="en-US" sz="6260">
                <a:solidFill>
                  <a:srgbClr val="31356E"/>
                </a:solidFill>
                <a:latin typeface="Raleway Bold"/>
              </a:rPr>
              <a:t>DASHBOARD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9837557" y="-208245"/>
            <a:ext cx="10560900" cy="1077622"/>
            <a:chOff x="0" y="0"/>
            <a:chExt cx="5934567" cy="605557"/>
          </a:xfrm>
        </p:grpSpPr>
        <p:sp>
          <p:nvSpPr>
            <p:cNvPr name="Freeform 3" id="3"/>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18488" y="1272301"/>
            <a:ext cx="14029634" cy="7753737"/>
          </a:xfrm>
          <a:custGeom>
            <a:avLst/>
            <a:gdLst/>
            <a:ahLst/>
            <a:cxnLst/>
            <a:rect r="r" b="b" t="t" l="l"/>
            <a:pathLst>
              <a:path h="7753737" w="14029634">
                <a:moveTo>
                  <a:pt x="0" y="0"/>
                </a:moveTo>
                <a:lnTo>
                  <a:pt x="14029634" y="0"/>
                </a:lnTo>
                <a:lnTo>
                  <a:pt x="14029634" y="7753737"/>
                </a:lnTo>
                <a:lnTo>
                  <a:pt x="0" y="7753737"/>
                </a:lnTo>
                <a:lnTo>
                  <a:pt x="0" y="0"/>
                </a:lnTo>
                <a:close/>
              </a:path>
            </a:pathLst>
          </a:custGeom>
          <a:blipFill>
            <a:blip r:embed="rId4"/>
            <a:stretch>
              <a:fillRect l="0" t="0" r="0" b="0"/>
            </a:stretch>
          </a:blipFill>
        </p:spPr>
      </p:sp>
      <p:sp>
        <p:nvSpPr>
          <p:cNvPr name="TextBox 7" id="7"/>
          <p:cNvSpPr txBox="true"/>
          <p:nvPr/>
        </p:nvSpPr>
        <p:spPr>
          <a:xfrm rot="0">
            <a:off x="6250087" y="8892688"/>
            <a:ext cx="5166435" cy="1079187"/>
          </a:xfrm>
          <a:prstGeom prst="rect">
            <a:avLst/>
          </a:prstGeom>
        </p:spPr>
        <p:txBody>
          <a:bodyPr anchor="t" rtlCol="false" tIns="0" lIns="0" bIns="0" rIns="0">
            <a:spAutoFit/>
          </a:bodyPr>
          <a:lstStyle/>
          <a:p>
            <a:pPr>
              <a:lnSpc>
                <a:spcPts val="8764"/>
              </a:lnSpc>
              <a:spcBef>
                <a:spcPct val="0"/>
              </a:spcBef>
            </a:pPr>
            <a:r>
              <a:rPr lang="en-US" sz="6260">
                <a:solidFill>
                  <a:srgbClr val="31356E"/>
                </a:solidFill>
                <a:latin typeface="Raleway Bold"/>
              </a:rPr>
              <a:t>DASHBOARD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1844117" y="495977"/>
            <a:ext cx="10749819" cy="2100252"/>
            <a:chOff x="0" y="0"/>
            <a:chExt cx="2831228" cy="553153"/>
          </a:xfrm>
        </p:grpSpPr>
        <p:sp>
          <p:nvSpPr>
            <p:cNvPr name="Freeform 3" id="3"/>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13701345" y="495977"/>
            <a:ext cx="3557955" cy="6143292"/>
          </a:xfrm>
          <a:custGeom>
            <a:avLst/>
            <a:gdLst/>
            <a:ahLst/>
            <a:cxnLst/>
            <a:rect r="r" b="b" t="t" l="l"/>
            <a:pathLst>
              <a:path h="6143292" w="3557955">
                <a:moveTo>
                  <a:pt x="0" y="0"/>
                </a:moveTo>
                <a:lnTo>
                  <a:pt x="3557955" y="0"/>
                </a:lnTo>
                <a:lnTo>
                  <a:pt x="3557955" y="6143292"/>
                </a:lnTo>
                <a:lnTo>
                  <a:pt x="0" y="6143292"/>
                </a:lnTo>
                <a:lnTo>
                  <a:pt x="0" y="0"/>
                </a:lnTo>
                <a:close/>
              </a:path>
            </a:pathLst>
          </a:custGeom>
          <a:blipFill>
            <a:blip r:embed="rId2"/>
            <a:stretch>
              <a:fillRect l="0" t="0" r="0" b="0"/>
            </a:stretch>
          </a:blipFill>
        </p:spPr>
      </p:sp>
      <p:sp>
        <p:nvSpPr>
          <p:cNvPr name="Freeform 6" id="6"/>
          <p:cNvSpPr/>
          <p:nvPr/>
        </p:nvSpPr>
        <p:spPr>
          <a:xfrm flipH="false" flipV="false" rot="0">
            <a:off x="10143390" y="495977"/>
            <a:ext cx="3557955" cy="6143292"/>
          </a:xfrm>
          <a:custGeom>
            <a:avLst/>
            <a:gdLst/>
            <a:ahLst/>
            <a:cxnLst/>
            <a:rect r="r" b="b" t="t" l="l"/>
            <a:pathLst>
              <a:path h="6143292" w="3557955">
                <a:moveTo>
                  <a:pt x="0" y="0"/>
                </a:moveTo>
                <a:lnTo>
                  <a:pt x="3557955" y="0"/>
                </a:lnTo>
                <a:lnTo>
                  <a:pt x="3557955" y="6143292"/>
                </a:lnTo>
                <a:lnTo>
                  <a:pt x="0" y="6143292"/>
                </a:lnTo>
                <a:lnTo>
                  <a:pt x="0" y="0"/>
                </a:lnTo>
                <a:close/>
              </a:path>
            </a:pathLst>
          </a:custGeom>
          <a:blipFill>
            <a:blip r:embed="rId2"/>
            <a:stretch>
              <a:fillRect l="0" t="0" r="0" b="0"/>
            </a:stretch>
          </a:blipFill>
        </p:spPr>
      </p:sp>
      <p:sp>
        <p:nvSpPr>
          <p:cNvPr name="Freeform 7" id="7"/>
          <p:cNvSpPr/>
          <p:nvPr/>
        </p:nvSpPr>
        <p:spPr>
          <a:xfrm flipH="false" flipV="false" rot="0">
            <a:off x="10143390" y="5231000"/>
            <a:ext cx="7115910" cy="3701510"/>
          </a:xfrm>
          <a:custGeom>
            <a:avLst/>
            <a:gdLst/>
            <a:ahLst/>
            <a:cxnLst/>
            <a:rect r="r" b="b" t="t" l="l"/>
            <a:pathLst>
              <a:path h="3701510" w="7115910">
                <a:moveTo>
                  <a:pt x="0" y="0"/>
                </a:moveTo>
                <a:lnTo>
                  <a:pt x="7115910" y="0"/>
                </a:lnTo>
                <a:lnTo>
                  <a:pt x="7115910" y="3701511"/>
                </a:lnTo>
                <a:lnTo>
                  <a:pt x="0" y="3701511"/>
                </a:lnTo>
                <a:lnTo>
                  <a:pt x="0" y="0"/>
                </a:lnTo>
                <a:close/>
              </a:path>
            </a:pathLst>
          </a:custGeom>
          <a:blipFill>
            <a:blip r:embed="rId3"/>
            <a:stretch>
              <a:fillRect l="0" t="-307" r="0" b="-307"/>
            </a:stretch>
          </a:blipFill>
        </p:spPr>
      </p:sp>
      <p:sp>
        <p:nvSpPr>
          <p:cNvPr name="TextBox 8" id="8"/>
          <p:cNvSpPr txBox="true"/>
          <p:nvPr/>
        </p:nvSpPr>
        <p:spPr>
          <a:xfrm rot="0">
            <a:off x="768655" y="973931"/>
            <a:ext cx="5452122" cy="863698"/>
          </a:xfrm>
          <a:prstGeom prst="rect">
            <a:avLst/>
          </a:prstGeom>
        </p:spPr>
        <p:txBody>
          <a:bodyPr anchor="t" rtlCol="false" tIns="0" lIns="0" bIns="0" rIns="0">
            <a:spAutoFit/>
          </a:bodyPr>
          <a:lstStyle/>
          <a:p>
            <a:pPr>
              <a:lnSpc>
                <a:spcPts val="6993"/>
              </a:lnSpc>
              <a:spcBef>
                <a:spcPct val="0"/>
              </a:spcBef>
            </a:pPr>
            <a:r>
              <a:rPr lang="en-US" sz="4995">
                <a:solidFill>
                  <a:srgbClr val="FFFFFF"/>
                </a:solidFill>
                <a:latin typeface="Raleway Bold"/>
              </a:rPr>
              <a:t>3.THEORETICAL</a:t>
            </a:r>
          </a:p>
        </p:txBody>
      </p:sp>
      <p:sp>
        <p:nvSpPr>
          <p:cNvPr name="TextBox 9" id="9"/>
          <p:cNvSpPr txBox="true"/>
          <p:nvPr/>
        </p:nvSpPr>
        <p:spPr>
          <a:xfrm rot="0">
            <a:off x="201322" y="2823926"/>
            <a:ext cx="8704380" cy="2407074"/>
          </a:xfrm>
          <a:prstGeom prst="rect">
            <a:avLst/>
          </a:prstGeom>
        </p:spPr>
        <p:txBody>
          <a:bodyPr anchor="t" rtlCol="false" tIns="0" lIns="0" bIns="0" rIns="0">
            <a:spAutoFit/>
          </a:bodyPr>
          <a:lstStyle/>
          <a:p>
            <a:pPr>
              <a:lnSpc>
                <a:spcPts val="6433"/>
              </a:lnSpc>
            </a:pPr>
            <a:r>
              <a:rPr lang="en-US" sz="4595">
                <a:solidFill>
                  <a:srgbClr val="000000"/>
                </a:solidFill>
                <a:latin typeface="Raleway Bold"/>
              </a:rPr>
              <a:t>POPULARITY BASED RECOMMENDATION</a:t>
            </a:r>
          </a:p>
          <a:p>
            <a:pPr>
              <a:lnSpc>
                <a:spcPts val="6433"/>
              </a:lnSpc>
              <a:spcBef>
                <a:spcPct val="0"/>
              </a:spcBef>
            </a:pPr>
          </a:p>
        </p:txBody>
      </p:sp>
      <p:sp>
        <p:nvSpPr>
          <p:cNvPr name="TextBox 10" id="10"/>
          <p:cNvSpPr txBox="true"/>
          <p:nvPr/>
        </p:nvSpPr>
        <p:spPr>
          <a:xfrm rot="0">
            <a:off x="201322" y="4667551"/>
            <a:ext cx="8704380" cy="2124075"/>
          </a:xfrm>
          <a:prstGeom prst="rect">
            <a:avLst/>
          </a:prstGeom>
        </p:spPr>
        <p:txBody>
          <a:bodyPr anchor="t" rtlCol="false" tIns="0" lIns="0" bIns="0" rIns="0">
            <a:spAutoFit/>
          </a:bodyPr>
          <a:lstStyle/>
          <a:p>
            <a:pPr>
              <a:lnSpc>
                <a:spcPts val="4200"/>
              </a:lnSpc>
            </a:pPr>
            <a:r>
              <a:rPr lang="en-US" sz="3000">
                <a:solidFill>
                  <a:srgbClr val="000000"/>
                </a:solidFill>
                <a:latin typeface="Raleway"/>
              </a:rPr>
              <a:t>Popularity based recommendation system works with the trend. It basically uses the items which are in trend right now.</a:t>
            </a:r>
          </a:p>
          <a:p>
            <a:pPr>
              <a:lnSpc>
                <a:spcPts val="4200"/>
              </a:lnSpc>
              <a:spcBef>
                <a:spcPct val="0"/>
              </a:spcBef>
            </a:pPr>
          </a:p>
        </p:txBody>
      </p:sp>
      <p:sp>
        <p:nvSpPr>
          <p:cNvPr name="TextBox 11" id="11"/>
          <p:cNvSpPr txBox="true"/>
          <p:nvPr/>
        </p:nvSpPr>
        <p:spPr>
          <a:xfrm rot="0">
            <a:off x="201322" y="6724775"/>
            <a:ext cx="8704380" cy="2657255"/>
          </a:xfrm>
          <a:prstGeom prst="rect">
            <a:avLst/>
          </a:prstGeom>
        </p:spPr>
        <p:txBody>
          <a:bodyPr anchor="t" rtlCol="false" tIns="0" lIns="0" bIns="0" rIns="0">
            <a:spAutoFit/>
          </a:bodyPr>
          <a:lstStyle/>
          <a:p>
            <a:pPr>
              <a:lnSpc>
                <a:spcPts val="4200"/>
              </a:lnSpc>
            </a:pPr>
            <a:r>
              <a:rPr lang="en-US" sz="3000">
                <a:solidFill>
                  <a:srgbClr val="000000"/>
                </a:solidFill>
                <a:latin typeface="Raleway Bold"/>
              </a:rPr>
              <a:t>For example:</a:t>
            </a:r>
            <a:r>
              <a:rPr lang="en-US" sz="3000">
                <a:solidFill>
                  <a:srgbClr val="000000"/>
                </a:solidFill>
                <a:latin typeface="Raleway"/>
              </a:rPr>
              <a:t> if any product which is usually bought by every new user then there are chances that it may suggest that item to the user who just signed up.</a:t>
            </a:r>
          </a:p>
          <a:p>
            <a:pPr>
              <a:lnSpc>
                <a:spcPts val="420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8"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36502" y="6186911"/>
            <a:ext cx="3390770" cy="3645989"/>
          </a:xfrm>
          <a:prstGeom prst="rect">
            <a:avLst/>
          </a:prstGeom>
        </p:spPr>
      </p:pic>
      <p:pic>
        <p:nvPicPr>
          <p:cNvPr name="Picture 4" id="4"/>
          <p:cNvPicPr>
            <a:picLocks noChangeAspect="true"/>
          </p:cNvPicPr>
          <p:nvPr/>
        </p:nvPicPr>
        <p:blipFill>
          <a:blip r:embed="rId3"/>
          <a:srcRect l="0" t="0" r="0" b="0"/>
          <a:stretch>
            <a:fillRect/>
          </a:stretch>
        </p:blipFill>
        <p:spPr>
          <a:xfrm flipH="true" flipV="false" rot="0">
            <a:off x="13164425" y="6186911"/>
            <a:ext cx="3390770" cy="3645989"/>
          </a:xfrm>
          <a:prstGeom prst="rect">
            <a:avLst/>
          </a:prstGeom>
        </p:spPr>
      </p:pic>
      <p:sp>
        <p:nvSpPr>
          <p:cNvPr name="TextBox 5" id="5"/>
          <p:cNvSpPr txBox="true"/>
          <p:nvPr/>
        </p:nvSpPr>
        <p:spPr>
          <a:xfrm rot="0">
            <a:off x="6692683" y="363071"/>
            <a:ext cx="5452122" cy="705561"/>
          </a:xfrm>
          <a:prstGeom prst="rect">
            <a:avLst/>
          </a:prstGeom>
        </p:spPr>
        <p:txBody>
          <a:bodyPr anchor="t" rtlCol="false" tIns="0" lIns="0" bIns="0" rIns="0">
            <a:spAutoFit/>
          </a:bodyPr>
          <a:lstStyle/>
          <a:p>
            <a:pPr>
              <a:lnSpc>
                <a:spcPts val="5733"/>
              </a:lnSpc>
              <a:spcBef>
                <a:spcPct val="0"/>
              </a:spcBef>
            </a:pPr>
            <a:r>
              <a:rPr lang="en-US" sz="4095">
                <a:solidFill>
                  <a:srgbClr val="D9B14C"/>
                </a:solidFill>
                <a:latin typeface="Raleway Bold"/>
              </a:rPr>
              <a:t>3.THEORETICAL</a:t>
            </a:r>
          </a:p>
        </p:txBody>
      </p:sp>
      <p:sp>
        <p:nvSpPr>
          <p:cNvPr name="TextBox 6" id="6"/>
          <p:cNvSpPr txBox="true"/>
          <p:nvPr/>
        </p:nvSpPr>
        <p:spPr>
          <a:xfrm rot="0">
            <a:off x="2282292" y="1574622"/>
            <a:ext cx="14536675" cy="1917644"/>
          </a:xfrm>
          <a:prstGeom prst="rect">
            <a:avLst/>
          </a:prstGeom>
        </p:spPr>
        <p:txBody>
          <a:bodyPr anchor="t" rtlCol="false" tIns="0" lIns="0" bIns="0" rIns="0">
            <a:spAutoFit/>
          </a:bodyPr>
          <a:lstStyle/>
          <a:p>
            <a:pPr>
              <a:lnSpc>
                <a:spcPts val="7693"/>
              </a:lnSpc>
            </a:pPr>
            <a:r>
              <a:rPr lang="en-US" sz="5495" u="sng">
                <a:solidFill>
                  <a:srgbClr val="D9B14C"/>
                </a:solidFill>
                <a:latin typeface="Raleway Bold"/>
              </a:rPr>
              <a:t>POPULARITY BASED RECOMMENDATION</a:t>
            </a:r>
          </a:p>
          <a:p>
            <a:pPr>
              <a:lnSpc>
                <a:spcPts val="7693"/>
              </a:lnSpc>
              <a:spcBef>
                <a:spcPct val="0"/>
              </a:spcBef>
            </a:pPr>
          </a:p>
        </p:txBody>
      </p:sp>
      <p:sp>
        <p:nvSpPr>
          <p:cNvPr name="TextBox 7" id="7"/>
          <p:cNvSpPr txBox="true"/>
          <p:nvPr/>
        </p:nvSpPr>
        <p:spPr>
          <a:xfrm rot="0">
            <a:off x="2282292" y="4045882"/>
            <a:ext cx="14272903" cy="2123899"/>
          </a:xfrm>
          <a:prstGeom prst="rect">
            <a:avLst/>
          </a:prstGeom>
        </p:spPr>
        <p:txBody>
          <a:bodyPr anchor="t" rtlCol="false" tIns="0" lIns="0" bIns="0" rIns="0">
            <a:spAutoFit/>
          </a:bodyPr>
          <a:lstStyle/>
          <a:p>
            <a:pPr>
              <a:lnSpc>
                <a:spcPts val="4200"/>
              </a:lnSpc>
            </a:pPr>
            <a:r>
              <a:rPr lang="en-US" sz="3000">
                <a:solidFill>
                  <a:srgbClr val="E8F0FF"/>
                </a:solidFill>
                <a:latin typeface="Raleway Bold"/>
              </a:rPr>
              <a:t>The problems</a:t>
            </a:r>
            <a:r>
              <a:rPr lang="en-US" sz="3000">
                <a:solidFill>
                  <a:srgbClr val="FFFFFF"/>
                </a:solidFill>
                <a:latin typeface="Raleway"/>
              </a:rPr>
              <a:t> with popularity based recommendation system is that the personalization is not available with this method i.e. even though you know the behaviour of the user you cannot recommend items accordingly.</a:t>
            </a:r>
          </a:p>
          <a:p>
            <a:pPr>
              <a:lnSpc>
                <a:spcPts val="420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4117" y="495977"/>
            <a:ext cx="10749819" cy="2100252"/>
            <a:chOff x="0" y="0"/>
            <a:chExt cx="2831228" cy="553153"/>
          </a:xfrm>
        </p:grpSpPr>
        <p:sp>
          <p:nvSpPr>
            <p:cNvPr name="Freeform 3" id="3"/>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9432542" y="0"/>
            <a:ext cx="7083693" cy="7108120"/>
          </a:xfrm>
          <a:custGeom>
            <a:avLst/>
            <a:gdLst/>
            <a:ahLst/>
            <a:cxnLst/>
            <a:rect r="r" b="b" t="t" l="l"/>
            <a:pathLst>
              <a:path h="7108120" w="7083693">
                <a:moveTo>
                  <a:pt x="0" y="0"/>
                </a:moveTo>
                <a:lnTo>
                  <a:pt x="7083693" y="0"/>
                </a:lnTo>
                <a:lnTo>
                  <a:pt x="7083693" y="7108120"/>
                </a:lnTo>
                <a:lnTo>
                  <a:pt x="0" y="7108120"/>
                </a:lnTo>
                <a:lnTo>
                  <a:pt x="0" y="0"/>
                </a:lnTo>
                <a:close/>
              </a:path>
            </a:pathLst>
          </a:custGeom>
          <a:blipFill>
            <a:blip r:embed="rId2"/>
            <a:stretch>
              <a:fillRect l="0" t="0" r="0" b="0"/>
            </a:stretch>
          </a:blipFill>
        </p:spPr>
      </p:sp>
      <p:sp>
        <p:nvSpPr>
          <p:cNvPr name="TextBox 6" id="6"/>
          <p:cNvSpPr txBox="true"/>
          <p:nvPr/>
        </p:nvSpPr>
        <p:spPr>
          <a:xfrm rot="0">
            <a:off x="768655" y="973931"/>
            <a:ext cx="5452122" cy="863698"/>
          </a:xfrm>
          <a:prstGeom prst="rect">
            <a:avLst/>
          </a:prstGeom>
        </p:spPr>
        <p:txBody>
          <a:bodyPr anchor="t" rtlCol="false" tIns="0" lIns="0" bIns="0" rIns="0">
            <a:spAutoFit/>
          </a:bodyPr>
          <a:lstStyle/>
          <a:p>
            <a:pPr>
              <a:lnSpc>
                <a:spcPts val="6993"/>
              </a:lnSpc>
              <a:spcBef>
                <a:spcPct val="0"/>
              </a:spcBef>
            </a:pPr>
            <a:r>
              <a:rPr lang="en-US" sz="4995">
                <a:solidFill>
                  <a:srgbClr val="FFFFFF"/>
                </a:solidFill>
                <a:latin typeface="Raleway Bold"/>
              </a:rPr>
              <a:t>3.THEORETICAL</a:t>
            </a:r>
          </a:p>
        </p:txBody>
      </p:sp>
      <p:sp>
        <p:nvSpPr>
          <p:cNvPr name="TextBox 7" id="7"/>
          <p:cNvSpPr txBox="true"/>
          <p:nvPr/>
        </p:nvSpPr>
        <p:spPr>
          <a:xfrm rot="0">
            <a:off x="201322" y="2823926"/>
            <a:ext cx="8704380" cy="2407074"/>
          </a:xfrm>
          <a:prstGeom prst="rect">
            <a:avLst/>
          </a:prstGeom>
        </p:spPr>
        <p:txBody>
          <a:bodyPr anchor="t" rtlCol="false" tIns="0" lIns="0" bIns="0" rIns="0">
            <a:spAutoFit/>
          </a:bodyPr>
          <a:lstStyle/>
          <a:p>
            <a:pPr>
              <a:lnSpc>
                <a:spcPts val="6433"/>
              </a:lnSpc>
            </a:pPr>
            <a:r>
              <a:rPr lang="en-US" sz="4595">
                <a:solidFill>
                  <a:srgbClr val="000000"/>
                </a:solidFill>
                <a:latin typeface="Raleway Bold"/>
              </a:rPr>
              <a:t>COLLABERATIVE FILTERING (ITEM-ITEM RECOMMEDATION)</a:t>
            </a:r>
          </a:p>
          <a:p>
            <a:pPr>
              <a:lnSpc>
                <a:spcPts val="6433"/>
              </a:lnSpc>
              <a:spcBef>
                <a:spcPct val="0"/>
              </a:spcBef>
            </a:pPr>
          </a:p>
        </p:txBody>
      </p:sp>
      <p:sp>
        <p:nvSpPr>
          <p:cNvPr name="TextBox 8" id="8"/>
          <p:cNvSpPr txBox="true"/>
          <p:nvPr/>
        </p:nvSpPr>
        <p:spPr>
          <a:xfrm rot="0">
            <a:off x="201322" y="4703310"/>
            <a:ext cx="8704380" cy="2123899"/>
          </a:xfrm>
          <a:prstGeom prst="rect">
            <a:avLst/>
          </a:prstGeom>
        </p:spPr>
        <p:txBody>
          <a:bodyPr anchor="t" rtlCol="false" tIns="0" lIns="0" bIns="0" rIns="0">
            <a:spAutoFit/>
          </a:bodyPr>
          <a:lstStyle/>
          <a:p>
            <a:pPr>
              <a:lnSpc>
                <a:spcPts val="4200"/>
              </a:lnSpc>
            </a:pPr>
            <a:r>
              <a:rPr lang="en-US" sz="3000">
                <a:solidFill>
                  <a:srgbClr val="000000"/>
                </a:solidFill>
                <a:latin typeface="Raleway"/>
              </a:rPr>
              <a:t>These techniques aim to fill in the missing entries of a user-item association matrix. We are going to use collaborative filtering (CF) approach.</a:t>
            </a:r>
          </a:p>
          <a:p>
            <a:pPr>
              <a:lnSpc>
                <a:spcPts val="4200"/>
              </a:lnSpc>
              <a:spcBef>
                <a:spcPct val="0"/>
              </a:spcBef>
            </a:pPr>
          </a:p>
        </p:txBody>
      </p:sp>
      <p:sp>
        <p:nvSpPr>
          <p:cNvPr name="TextBox 9" id="9"/>
          <p:cNvSpPr txBox="true"/>
          <p:nvPr/>
        </p:nvSpPr>
        <p:spPr>
          <a:xfrm rot="0">
            <a:off x="201322" y="6461002"/>
            <a:ext cx="8704380" cy="3190610"/>
          </a:xfrm>
          <a:prstGeom prst="rect">
            <a:avLst/>
          </a:prstGeom>
        </p:spPr>
        <p:txBody>
          <a:bodyPr anchor="t" rtlCol="false" tIns="0" lIns="0" bIns="0" rIns="0">
            <a:spAutoFit/>
          </a:bodyPr>
          <a:lstStyle/>
          <a:p>
            <a:pPr>
              <a:lnSpc>
                <a:spcPts val="4200"/>
              </a:lnSpc>
            </a:pPr>
            <a:r>
              <a:rPr lang="en-US" sz="3000">
                <a:solidFill>
                  <a:srgbClr val="000000"/>
                </a:solidFill>
                <a:latin typeface="Raleway"/>
              </a:rPr>
              <a:t>CF is </a:t>
            </a:r>
            <a:r>
              <a:rPr lang="en-US" sz="3000">
                <a:solidFill>
                  <a:srgbClr val="000000"/>
                </a:solidFill>
                <a:latin typeface="Raleway Bold"/>
              </a:rPr>
              <a:t>based on</a:t>
            </a:r>
            <a:r>
              <a:rPr lang="en-US" sz="3000">
                <a:solidFill>
                  <a:srgbClr val="000000"/>
                </a:solidFill>
                <a:latin typeface="Raleway"/>
              </a:rPr>
              <a:t> the idea that the best recommendations come from people who have similar tastes. In other words, it uses </a:t>
            </a:r>
            <a:r>
              <a:rPr lang="en-US" sz="3000">
                <a:solidFill>
                  <a:srgbClr val="000000"/>
                </a:solidFill>
                <a:latin typeface="Raleway Bold"/>
              </a:rPr>
              <a:t>historical item ratings</a:t>
            </a:r>
            <a:r>
              <a:rPr lang="en-US" sz="3000">
                <a:solidFill>
                  <a:srgbClr val="000000"/>
                </a:solidFill>
                <a:latin typeface="Raleway"/>
              </a:rPr>
              <a:t> of like-minded people to predict how someone would rate an item.</a:t>
            </a:r>
          </a:p>
          <a:p>
            <a:pPr>
              <a:lnSpc>
                <a:spcPts val="4200"/>
              </a:lnSpc>
              <a:spcBef>
                <a:spcPct val="0"/>
              </a:spcBef>
            </a:pPr>
          </a:p>
        </p:txBody>
      </p:sp>
      <p:sp>
        <p:nvSpPr>
          <p:cNvPr name="TextBox 10" id="10"/>
          <p:cNvSpPr txBox="true"/>
          <p:nvPr/>
        </p:nvSpPr>
        <p:spPr>
          <a:xfrm rot="0">
            <a:off x="8905702" y="6994358"/>
            <a:ext cx="8704380" cy="2123899"/>
          </a:xfrm>
          <a:prstGeom prst="rect">
            <a:avLst/>
          </a:prstGeom>
        </p:spPr>
        <p:txBody>
          <a:bodyPr anchor="t" rtlCol="false" tIns="0" lIns="0" bIns="0" rIns="0">
            <a:spAutoFit/>
          </a:bodyPr>
          <a:lstStyle/>
          <a:p>
            <a:pPr>
              <a:lnSpc>
                <a:spcPts val="4200"/>
              </a:lnSpc>
            </a:pPr>
            <a:r>
              <a:rPr lang="en-US" sz="3000">
                <a:solidFill>
                  <a:srgbClr val="000000"/>
                </a:solidFill>
                <a:latin typeface="Raleway"/>
              </a:rPr>
              <a:t>Collaborative filtering has two sub-categories that are generally called </a:t>
            </a:r>
            <a:r>
              <a:rPr lang="en-US" sz="3000">
                <a:solidFill>
                  <a:srgbClr val="000000"/>
                </a:solidFill>
                <a:latin typeface="Raleway Bold"/>
              </a:rPr>
              <a:t>memory based and model-based approaches.</a:t>
            </a:r>
          </a:p>
          <a:p>
            <a:pPr>
              <a:lnSpc>
                <a:spcPts val="420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12958"/>
            <a:ext cx="18288000" cy="8419138"/>
          </a:xfrm>
          <a:custGeom>
            <a:avLst/>
            <a:gdLst/>
            <a:ahLst/>
            <a:cxnLst/>
            <a:rect r="r" b="b" t="t" l="l"/>
            <a:pathLst>
              <a:path h="8419138" w="18288000">
                <a:moveTo>
                  <a:pt x="0" y="0"/>
                </a:moveTo>
                <a:lnTo>
                  <a:pt x="18288000" y="0"/>
                </a:lnTo>
                <a:lnTo>
                  <a:pt x="18288000" y="8419138"/>
                </a:lnTo>
                <a:lnTo>
                  <a:pt x="0" y="8419138"/>
                </a:lnTo>
                <a:lnTo>
                  <a:pt x="0" y="0"/>
                </a:lnTo>
                <a:close/>
              </a:path>
            </a:pathLst>
          </a:custGeom>
          <a:blipFill>
            <a:blip r:embed="rId2"/>
            <a:stretch>
              <a:fillRect l="0" t="0" r="0" b="0"/>
            </a:stretch>
          </a:blipFill>
        </p:spPr>
      </p:sp>
      <p:sp>
        <p:nvSpPr>
          <p:cNvPr name="TextBox 3" id="3"/>
          <p:cNvSpPr txBox="true"/>
          <p:nvPr/>
        </p:nvSpPr>
        <p:spPr>
          <a:xfrm rot="0">
            <a:off x="4199840" y="-95250"/>
            <a:ext cx="8704380" cy="2407074"/>
          </a:xfrm>
          <a:prstGeom prst="rect">
            <a:avLst/>
          </a:prstGeom>
        </p:spPr>
        <p:txBody>
          <a:bodyPr anchor="t" rtlCol="false" tIns="0" lIns="0" bIns="0" rIns="0">
            <a:spAutoFit/>
          </a:bodyPr>
          <a:lstStyle/>
          <a:p>
            <a:pPr>
              <a:lnSpc>
                <a:spcPts val="6433"/>
              </a:lnSpc>
            </a:pPr>
            <a:r>
              <a:rPr lang="en-US" sz="4595">
                <a:solidFill>
                  <a:srgbClr val="00113D"/>
                </a:solidFill>
                <a:latin typeface="Raleway Bold"/>
              </a:rPr>
              <a:t>COLLABERATIVE FILTERING (ITEM-ITEM RECOMMEDATION)</a:t>
            </a:r>
          </a:p>
          <a:p>
            <a:pPr>
              <a:lnSpc>
                <a:spcPts val="6433"/>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76813" y="1674670"/>
            <a:ext cx="9788244" cy="8612330"/>
          </a:xfrm>
          <a:custGeom>
            <a:avLst/>
            <a:gdLst/>
            <a:ahLst/>
            <a:cxnLst/>
            <a:rect r="r" b="b" t="t" l="l"/>
            <a:pathLst>
              <a:path h="8612330" w="9788244">
                <a:moveTo>
                  <a:pt x="0" y="0"/>
                </a:moveTo>
                <a:lnTo>
                  <a:pt x="9788244" y="0"/>
                </a:lnTo>
                <a:lnTo>
                  <a:pt x="9788244" y="8612330"/>
                </a:lnTo>
                <a:lnTo>
                  <a:pt x="0" y="8612330"/>
                </a:lnTo>
                <a:lnTo>
                  <a:pt x="0" y="0"/>
                </a:lnTo>
                <a:close/>
              </a:path>
            </a:pathLst>
          </a:custGeom>
          <a:blipFill>
            <a:blip r:embed="rId2"/>
            <a:stretch>
              <a:fillRect l="0" t="0" r="0" b="0"/>
            </a:stretch>
          </a:blipFill>
        </p:spPr>
      </p:sp>
      <p:sp>
        <p:nvSpPr>
          <p:cNvPr name="TextBox 3" id="3"/>
          <p:cNvSpPr txBox="true"/>
          <p:nvPr/>
        </p:nvSpPr>
        <p:spPr>
          <a:xfrm rot="0">
            <a:off x="4199840" y="-95250"/>
            <a:ext cx="8704380" cy="2407074"/>
          </a:xfrm>
          <a:prstGeom prst="rect">
            <a:avLst/>
          </a:prstGeom>
        </p:spPr>
        <p:txBody>
          <a:bodyPr anchor="t" rtlCol="false" tIns="0" lIns="0" bIns="0" rIns="0">
            <a:spAutoFit/>
          </a:bodyPr>
          <a:lstStyle/>
          <a:p>
            <a:pPr>
              <a:lnSpc>
                <a:spcPts val="6433"/>
              </a:lnSpc>
            </a:pPr>
            <a:r>
              <a:rPr lang="en-US" sz="4595">
                <a:solidFill>
                  <a:srgbClr val="00113D"/>
                </a:solidFill>
                <a:latin typeface="Raleway Bold"/>
              </a:rPr>
              <a:t>COLLABERATIVE FILTERING (ITEM-ITEM RECOMMEDATION)</a:t>
            </a:r>
          </a:p>
          <a:p>
            <a:pPr>
              <a:lnSpc>
                <a:spcPts val="6433"/>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1028700" y="8681868"/>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822128" y="3169508"/>
            <a:ext cx="11444560" cy="6862266"/>
          </a:xfrm>
          <a:custGeom>
            <a:avLst/>
            <a:gdLst/>
            <a:ahLst/>
            <a:cxnLst/>
            <a:rect r="r" b="b" t="t" l="l"/>
            <a:pathLst>
              <a:path h="6862266" w="11444560">
                <a:moveTo>
                  <a:pt x="0" y="0"/>
                </a:moveTo>
                <a:lnTo>
                  <a:pt x="11444560" y="0"/>
                </a:lnTo>
                <a:lnTo>
                  <a:pt x="11444560" y="6862266"/>
                </a:lnTo>
                <a:lnTo>
                  <a:pt x="0" y="6862266"/>
                </a:lnTo>
                <a:lnTo>
                  <a:pt x="0" y="0"/>
                </a:lnTo>
                <a:close/>
              </a:path>
            </a:pathLst>
          </a:custGeom>
          <a:blipFill>
            <a:blip r:embed="rId4"/>
            <a:stretch>
              <a:fillRect l="0" t="0" r="0" b="0"/>
            </a:stretch>
          </a:blipFill>
        </p:spPr>
      </p:sp>
      <p:sp>
        <p:nvSpPr>
          <p:cNvPr name="TextBox 7" id="7"/>
          <p:cNvSpPr txBox="true"/>
          <p:nvPr/>
        </p:nvSpPr>
        <p:spPr>
          <a:xfrm rot="0">
            <a:off x="3822128" y="1366732"/>
            <a:ext cx="11051448" cy="1802776"/>
          </a:xfrm>
          <a:prstGeom prst="rect">
            <a:avLst/>
          </a:prstGeom>
        </p:spPr>
        <p:txBody>
          <a:bodyPr anchor="t" rtlCol="false" tIns="0" lIns="0" bIns="0" rIns="0">
            <a:spAutoFit/>
          </a:bodyPr>
          <a:lstStyle/>
          <a:p>
            <a:pPr algn="ctr">
              <a:lnSpc>
                <a:spcPts val="7204"/>
              </a:lnSpc>
              <a:spcBef>
                <a:spcPct val="0"/>
              </a:spcBef>
            </a:pPr>
            <a:r>
              <a:rPr lang="en-US" sz="5146">
                <a:solidFill>
                  <a:srgbClr val="272B64"/>
                </a:solidFill>
                <a:latin typeface="Raleway Bold"/>
              </a:rPr>
              <a:t>LONG SHORT-TERM MEMORY (LSTM)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1028700" y="8681868"/>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1425" y="3555512"/>
            <a:ext cx="7354366" cy="6225556"/>
          </a:xfrm>
          <a:custGeom>
            <a:avLst/>
            <a:gdLst/>
            <a:ahLst/>
            <a:cxnLst/>
            <a:rect r="r" b="b" t="t" l="l"/>
            <a:pathLst>
              <a:path h="6225556" w="7354366">
                <a:moveTo>
                  <a:pt x="0" y="0"/>
                </a:moveTo>
                <a:lnTo>
                  <a:pt x="7354365" y="0"/>
                </a:lnTo>
                <a:lnTo>
                  <a:pt x="7354365" y="6225556"/>
                </a:lnTo>
                <a:lnTo>
                  <a:pt x="0" y="6225556"/>
                </a:lnTo>
                <a:lnTo>
                  <a:pt x="0" y="0"/>
                </a:lnTo>
                <a:close/>
              </a:path>
            </a:pathLst>
          </a:custGeom>
          <a:blipFill>
            <a:blip r:embed="rId4"/>
            <a:stretch>
              <a:fillRect l="0" t="0" r="0" b="0"/>
            </a:stretch>
          </a:blipFill>
        </p:spPr>
      </p:sp>
      <p:sp>
        <p:nvSpPr>
          <p:cNvPr name="TextBox 7" id="7"/>
          <p:cNvSpPr txBox="true"/>
          <p:nvPr/>
        </p:nvSpPr>
        <p:spPr>
          <a:xfrm rot="0">
            <a:off x="-703392" y="2028228"/>
            <a:ext cx="9144000" cy="1287698"/>
          </a:xfrm>
          <a:prstGeom prst="rect">
            <a:avLst/>
          </a:prstGeom>
        </p:spPr>
        <p:txBody>
          <a:bodyPr anchor="t" rtlCol="false" tIns="0" lIns="0" bIns="0" rIns="0">
            <a:spAutoFit/>
          </a:bodyPr>
          <a:lstStyle/>
          <a:p>
            <a:pPr algn="ctr">
              <a:lnSpc>
                <a:spcPts val="5147"/>
              </a:lnSpc>
            </a:pPr>
            <a:r>
              <a:rPr lang="en-US" sz="3676">
                <a:solidFill>
                  <a:srgbClr val="272B64"/>
                </a:solidFill>
                <a:latin typeface="Raleway Bold"/>
              </a:rPr>
              <a:t>RECURENT NEURAL NETWORK</a:t>
            </a:r>
          </a:p>
          <a:p>
            <a:pPr algn="ctr">
              <a:lnSpc>
                <a:spcPts val="5147"/>
              </a:lnSpc>
              <a:spcBef>
                <a:spcPct val="0"/>
              </a:spcBef>
            </a:pPr>
            <a:r>
              <a:rPr lang="en-US" sz="3676">
                <a:solidFill>
                  <a:srgbClr val="272B64"/>
                </a:solidFill>
                <a:latin typeface="Raleway Bold"/>
              </a:rPr>
              <a:t>(RNN)</a:t>
            </a:r>
          </a:p>
        </p:txBody>
      </p:sp>
      <p:sp>
        <p:nvSpPr>
          <p:cNvPr name="TextBox 8" id="8"/>
          <p:cNvSpPr txBox="true"/>
          <p:nvPr/>
        </p:nvSpPr>
        <p:spPr>
          <a:xfrm rot="0">
            <a:off x="8115300" y="4057572"/>
            <a:ext cx="9144000" cy="2095656"/>
          </a:xfrm>
          <a:prstGeom prst="rect">
            <a:avLst/>
          </a:prstGeom>
        </p:spPr>
        <p:txBody>
          <a:bodyPr anchor="t" rtlCol="false" tIns="0" lIns="0" bIns="0" rIns="0">
            <a:spAutoFit/>
          </a:bodyPr>
          <a:lstStyle/>
          <a:p>
            <a:pPr>
              <a:lnSpc>
                <a:spcPts val="4167"/>
              </a:lnSpc>
              <a:spcBef>
                <a:spcPct val="0"/>
              </a:spcBef>
            </a:pPr>
            <a:r>
              <a:rPr lang="en-US" sz="2976">
                <a:solidFill>
                  <a:srgbClr val="272B64"/>
                </a:solidFill>
                <a:latin typeface="Raleway"/>
              </a:rPr>
              <a:t>RNN stands for Recurrent Neural Network. It is a type of artificial neural network that is designed to process sequential data or time series data, where the order of the data points matters.</a:t>
            </a:r>
          </a:p>
        </p:txBody>
      </p:sp>
      <p:sp>
        <p:nvSpPr>
          <p:cNvPr name="TextBox 9" id="9"/>
          <p:cNvSpPr txBox="true"/>
          <p:nvPr/>
        </p:nvSpPr>
        <p:spPr>
          <a:xfrm rot="0">
            <a:off x="8115300" y="6323053"/>
            <a:ext cx="9144000" cy="2619421"/>
          </a:xfrm>
          <a:prstGeom prst="rect">
            <a:avLst/>
          </a:prstGeom>
        </p:spPr>
        <p:txBody>
          <a:bodyPr anchor="t" rtlCol="false" tIns="0" lIns="0" bIns="0" rIns="0">
            <a:spAutoFit/>
          </a:bodyPr>
          <a:lstStyle/>
          <a:p>
            <a:pPr>
              <a:lnSpc>
                <a:spcPts val="4167"/>
              </a:lnSpc>
              <a:spcBef>
                <a:spcPct val="0"/>
              </a:spcBef>
            </a:pPr>
            <a:r>
              <a:rPr lang="en-US" sz="2976">
                <a:solidFill>
                  <a:srgbClr val="272B64"/>
                </a:solidFill>
                <a:latin typeface="Raleway"/>
              </a:rPr>
              <a:t>RNNs have recurrent connections that allow them to maintain a hidden state that can capture information from previous time steps and use it to make predictions or generate output for future time steps.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7455414" y="8840762"/>
            <a:ext cx="10184208" cy="1087645"/>
            <a:chOff x="0" y="0"/>
            <a:chExt cx="2682261" cy="286458"/>
          </a:xfrm>
        </p:grpSpPr>
        <p:sp>
          <p:nvSpPr>
            <p:cNvPr name="Freeform 3" id="3"/>
            <p:cNvSpPr/>
            <p:nvPr/>
          </p:nvSpPr>
          <p:spPr>
            <a:xfrm flipH="false" flipV="false" rot="0">
              <a:off x="0" y="0"/>
              <a:ext cx="2682261" cy="286458"/>
            </a:xfrm>
            <a:custGeom>
              <a:avLst/>
              <a:gdLst/>
              <a:ahLst/>
              <a:cxnLst/>
              <a:rect r="r" b="b" t="t" l="l"/>
              <a:pathLst>
                <a:path h="286458" w="2682261">
                  <a:moveTo>
                    <a:pt x="0" y="0"/>
                  </a:moveTo>
                  <a:lnTo>
                    <a:pt x="2682261" y="0"/>
                  </a:lnTo>
                  <a:lnTo>
                    <a:pt x="2682261" y="286458"/>
                  </a:lnTo>
                  <a:lnTo>
                    <a:pt x="0" y="286458"/>
                  </a:lnTo>
                  <a:close/>
                </a:path>
              </a:pathLst>
            </a:custGeom>
            <a:solidFill>
              <a:srgbClr val="272B64"/>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1296058" y="-478324"/>
            <a:ext cx="10184208" cy="1507024"/>
            <a:chOff x="0" y="0"/>
            <a:chExt cx="2682261" cy="396912"/>
          </a:xfrm>
        </p:grpSpPr>
        <p:sp>
          <p:nvSpPr>
            <p:cNvPr name="Freeform 6" id="6"/>
            <p:cNvSpPr/>
            <p:nvPr/>
          </p:nvSpPr>
          <p:spPr>
            <a:xfrm flipH="false" flipV="false" rot="0">
              <a:off x="0" y="0"/>
              <a:ext cx="2682261" cy="396912"/>
            </a:xfrm>
            <a:custGeom>
              <a:avLst/>
              <a:gdLst/>
              <a:ahLst/>
              <a:cxnLst/>
              <a:rect r="r" b="b" t="t" l="l"/>
              <a:pathLst>
                <a:path h="396912" w="2682261">
                  <a:moveTo>
                    <a:pt x="0" y="0"/>
                  </a:moveTo>
                  <a:lnTo>
                    <a:pt x="2682261" y="0"/>
                  </a:lnTo>
                  <a:lnTo>
                    <a:pt x="2682261" y="396912"/>
                  </a:lnTo>
                  <a:lnTo>
                    <a:pt x="0" y="396912"/>
                  </a:lnTo>
                  <a:close/>
                </a:path>
              </a:pathLst>
            </a:custGeom>
            <a:solidFill>
              <a:srgbClr val="272B64"/>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139"/>
                </a:lnSpc>
              </a:pPr>
            </a:p>
          </p:txBody>
        </p:sp>
      </p:grpSp>
      <p:grpSp>
        <p:nvGrpSpPr>
          <p:cNvPr name="Group 8" id="8"/>
          <p:cNvGrpSpPr/>
          <p:nvPr/>
        </p:nvGrpSpPr>
        <p:grpSpPr>
          <a:xfrm rot="0">
            <a:off x="11379966" y="609321"/>
            <a:ext cx="6168426" cy="8775263"/>
            <a:chOff x="0" y="0"/>
            <a:chExt cx="8224568" cy="11700351"/>
          </a:xfrm>
        </p:grpSpPr>
        <p:pic>
          <p:nvPicPr>
            <p:cNvPr name="Picture 9" id="9"/>
            <p:cNvPicPr>
              <a:picLocks noChangeAspect="true"/>
            </p:cNvPicPr>
            <p:nvPr/>
          </p:nvPicPr>
          <p:blipFill>
            <a:blip r:embed="rId2"/>
            <a:srcRect l="30259" t="0" r="30259" b="0"/>
            <a:stretch>
              <a:fillRect/>
            </a:stretch>
          </p:blipFill>
          <p:spPr>
            <a:xfrm flipH="false" flipV="false">
              <a:off x="0" y="0"/>
              <a:ext cx="8224568" cy="11700351"/>
            </a:xfrm>
            <a:prstGeom prst="rect">
              <a:avLst/>
            </a:prstGeom>
          </p:spPr>
        </p:pic>
      </p:grpSp>
      <p:sp>
        <p:nvSpPr>
          <p:cNvPr name="TextBox 10" id="10"/>
          <p:cNvSpPr txBox="true"/>
          <p:nvPr/>
        </p:nvSpPr>
        <p:spPr>
          <a:xfrm rot="0">
            <a:off x="1535111" y="2089575"/>
            <a:ext cx="8382234" cy="912253"/>
          </a:xfrm>
          <a:prstGeom prst="rect">
            <a:avLst/>
          </a:prstGeom>
        </p:spPr>
        <p:txBody>
          <a:bodyPr anchor="t" rtlCol="false" tIns="0" lIns="0" bIns="0" rIns="0">
            <a:spAutoFit/>
          </a:bodyPr>
          <a:lstStyle/>
          <a:p>
            <a:pPr>
              <a:lnSpc>
                <a:spcPts val="7468"/>
              </a:lnSpc>
              <a:spcBef>
                <a:spcPct val="0"/>
              </a:spcBef>
            </a:pPr>
            <a:r>
              <a:rPr lang="en-US" sz="5334">
                <a:solidFill>
                  <a:srgbClr val="00384D"/>
                </a:solidFill>
                <a:latin typeface="Raleway Bold"/>
              </a:rPr>
              <a:t>TABLE  OF CONTENT</a:t>
            </a:r>
          </a:p>
        </p:txBody>
      </p:sp>
      <p:sp>
        <p:nvSpPr>
          <p:cNvPr name="TextBox 11" id="11"/>
          <p:cNvSpPr txBox="true"/>
          <p:nvPr/>
        </p:nvSpPr>
        <p:spPr>
          <a:xfrm rot="0">
            <a:off x="1134207" y="3365182"/>
            <a:ext cx="3766994" cy="640292"/>
          </a:xfrm>
          <a:prstGeom prst="rect">
            <a:avLst/>
          </a:prstGeom>
        </p:spPr>
        <p:txBody>
          <a:bodyPr anchor="t" rtlCol="false" tIns="0" lIns="0" bIns="0" rIns="0">
            <a:spAutoFit/>
          </a:bodyPr>
          <a:lstStyle/>
          <a:p>
            <a:pPr marL="791442" indent="-395721" lvl="1">
              <a:lnSpc>
                <a:spcPts val="5132"/>
              </a:lnSpc>
              <a:buFont typeface="Arial"/>
              <a:buChar char="•"/>
            </a:pPr>
            <a:r>
              <a:rPr lang="en-US" sz="3665">
                <a:solidFill>
                  <a:srgbClr val="00384D"/>
                </a:solidFill>
                <a:latin typeface="Raleway"/>
              </a:rPr>
              <a:t>Introduce</a:t>
            </a:r>
          </a:p>
        </p:txBody>
      </p:sp>
      <p:sp>
        <p:nvSpPr>
          <p:cNvPr name="TextBox 12" id="12"/>
          <p:cNvSpPr txBox="true"/>
          <p:nvPr/>
        </p:nvSpPr>
        <p:spPr>
          <a:xfrm rot="0">
            <a:off x="1134207" y="5487825"/>
            <a:ext cx="7167741" cy="640292"/>
          </a:xfrm>
          <a:prstGeom prst="rect">
            <a:avLst/>
          </a:prstGeom>
        </p:spPr>
        <p:txBody>
          <a:bodyPr anchor="t" rtlCol="false" tIns="0" lIns="0" bIns="0" rIns="0">
            <a:spAutoFit/>
          </a:bodyPr>
          <a:lstStyle/>
          <a:p>
            <a:pPr marL="791442" indent="-395721" lvl="1">
              <a:lnSpc>
                <a:spcPts val="5132"/>
              </a:lnSpc>
              <a:buFont typeface="Arial"/>
              <a:buChar char="•"/>
            </a:pPr>
            <a:r>
              <a:rPr lang="en-US" sz="3665">
                <a:solidFill>
                  <a:srgbClr val="00384D"/>
                </a:solidFill>
                <a:latin typeface="Raleway"/>
              </a:rPr>
              <a:t>References</a:t>
            </a:r>
          </a:p>
        </p:txBody>
      </p:sp>
      <p:sp>
        <p:nvSpPr>
          <p:cNvPr name="TextBox 13" id="13"/>
          <p:cNvSpPr txBox="true"/>
          <p:nvPr/>
        </p:nvSpPr>
        <p:spPr>
          <a:xfrm rot="0">
            <a:off x="1134207" y="4780836"/>
            <a:ext cx="7019000" cy="640292"/>
          </a:xfrm>
          <a:prstGeom prst="rect">
            <a:avLst/>
          </a:prstGeom>
        </p:spPr>
        <p:txBody>
          <a:bodyPr anchor="t" rtlCol="false" tIns="0" lIns="0" bIns="0" rIns="0">
            <a:spAutoFit/>
          </a:bodyPr>
          <a:lstStyle/>
          <a:p>
            <a:pPr marL="791442" indent="-395721" lvl="1">
              <a:lnSpc>
                <a:spcPts val="5132"/>
              </a:lnSpc>
              <a:buFont typeface="Arial"/>
              <a:buChar char="•"/>
            </a:pPr>
            <a:r>
              <a:rPr lang="en-US" sz="3665">
                <a:solidFill>
                  <a:srgbClr val="00384D"/>
                </a:solidFill>
                <a:latin typeface="Raleway"/>
              </a:rPr>
              <a:t>Theoretiacal</a:t>
            </a:r>
          </a:p>
        </p:txBody>
      </p:sp>
      <p:sp>
        <p:nvSpPr>
          <p:cNvPr name="TextBox 14" id="14"/>
          <p:cNvSpPr txBox="true"/>
          <p:nvPr/>
        </p:nvSpPr>
        <p:spPr>
          <a:xfrm rot="0">
            <a:off x="1134207" y="4073846"/>
            <a:ext cx="6859878" cy="640292"/>
          </a:xfrm>
          <a:prstGeom prst="rect">
            <a:avLst/>
          </a:prstGeom>
        </p:spPr>
        <p:txBody>
          <a:bodyPr anchor="t" rtlCol="false" tIns="0" lIns="0" bIns="0" rIns="0">
            <a:spAutoFit/>
          </a:bodyPr>
          <a:lstStyle/>
          <a:p>
            <a:pPr marL="791442" indent="-395721" lvl="1">
              <a:lnSpc>
                <a:spcPts val="5132"/>
              </a:lnSpc>
              <a:buFont typeface="Arial"/>
              <a:buChar char="•"/>
            </a:pPr>
            <a:r>
              <a:rPr lang="en-US" sz="3665">
                <a:solidFill>
                  <a:srgbClr val="00384D"/>
                </a:solidFill>
                <a:latin typeface="Raleway"/>
              </a:rPr>
              <a:t>Research Methods</a:t>
            </a:r>
          </a:p>
        </p:txBody>
      </p:sp>
      <p:sp>
        <p:nvSpPr>
          <p:cNvPr name="Freeform 15" id="15"/>
          <p:cNvSpPr/>
          <p:nvPr/>
        </p:nvSpPr>
        <p:spPr>
          <a:xfrm flipH="false" flipV="false" rot="0">
            <a:off x="1028700" y="8708700"/>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1028700" y="8681868"/>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695649" y="3564019"/>
            <a:ext cx="6345918" cy="5371893"/>
          </a:xfrm>
          <a:prstGeom prst="rect">
            <a:avLst/>
          </a:prstGeom>
        </p:spPr>
      </p:pic>
      <p:sp>
        <p:nvSpPr>
          <p:cNvPr name="TextBox 7" id="7"/>
          <p:cNvSpPr txBox="true"/>
          <p:nvPr/>
        </p:nvSpPr>
        <p:spPr>
          <a:xfrm rot="0">
            <a:off x="-703392" y="2028228"/>
            <a:ext cx="9144000" cy="1287698"/>
          </a:xfrm>
          <a:prstGeom prst="rect">
            <a:avLst/>
          </a:prstGeom>
        </p:spPr>
        <p:txBody>
          <a:bodyPr anchor="t" rtlCol="false" tIns="0" lIns="0" bIns="0" rIns="0">
            <a:spAutoFit/>
          </a:bodyPr>
          <a:lstStyle/>
          <a:p>
            <a:pPr algn="ctr">
              <a:lnSpc>
                <a:spcPts val="5147"/>
              </a:lnSpc>
            </a:pPr>
            <a:r>
              <a:rPr lang="en-US" sz="3676">
                <a:solidFill>
                  <a:srgbClr val="272B64"/>
                </a:solidFill>
                <a:latin typeface="Raleway Bold"/>
              </a:rPr>
              <a:t>RECURENT NEURAL NETWORK</a:t>
            </a:r>
          </a:p>
          <a:p>
            <a:pPr algn="ctr">
              <a:lnSpc>
                <a:spcPts val="5147"/>
              </a:lnSpc>
              <a:spcBef>
                <a:spcPct val="0"/>
              </a:spcBef>
            </a:pPr>
            <a:r>
              <a:rPr lang="en-US" sz="3676">
                <a:solidFill>
                  <a:srgbClr val="272B64"/>
                </a:solidFill>
                <a:latin typeface="Raleway Bold"/>
              </a:rPr>
              <a:t>(RNN)</a:t>
            </a:r>
          </a:p>
        </p:txBody>
      </p:sp>
      <p:sp>
        <p:nvSpPr>
          <p:cNvPr name="TextBox 8" id="8"/>
          <p:cNvSpPr txBox="true"/>
          <p:nvPr/>
        </p:nvSpPr>
        <p:spPr>
          <a:xfrm rot="0">
            <a:off x="8115300" y="3592743"/>
            <a:ext cx="9144000" cy="5238244"/>
          </a:xfrm>
          <a:prstGeom prst="rect">
            <a:avLst/>
          </a:prstGeom>
        </p:spPr>
        <p:txBody>
          <a:bodyPr anchor="t" rtlCol="false" tIns="0" lIns="0" bIns="0" rIns="0">
            <a:spAutoFit/>
          </a:bodyPr>
          <a:lstStyle/>
          <a:p>
            <a:pPr>
              <a:lnSpc>
                <a:spcPts val="4167"/>
              </a:lnSpc>
              <a:spcBef>
                <a:spcPct val="0"/>
              </a:spcBef>
            </a:pPr>
            <a:r>
              <a:rPr lang="en-US" sz="2976">
                <a:solidFill>
                  <a:srgbClr val="272B64"/>
                </a:solidFill>
                <a:latin typeface="Raleway"/>
              </a:rPr>
              <a:t>The hidden layer of a recurrent neural network (RNN) typically </a:t>
            </a:r>
            <a:r>
              <a:rPr lang="en-US" sz="2976">
                <a:solidFill>
                  <a:srgbClr val="272B64"/>
                </a:solidFill>
                <a:latin typeface="Raleway Bold"/>
              </a:rPr>
              <a:t>consists of recurrent neurons or cells</a:t>
            </a:r>
            <a:r>
              <a:rPr lang="en-US" sz="2976">
                <a:solidFill>
                  <a:srgbClr val="272B64"/>
                </a:solidFill>
                <a:latin typeface="Raleway"/>
              </a:rPr>
              <a:t>. These neurons receive inputs from the input layer and propagate information across time steps, allowing the network to </a:t>
            </a:r>
            <a:r>
              <a:rPr lang="en-US" sz="2976">
                <a:solidFill>
                  <a:srgbClr val="272B64"/>
                </a:solidFill>
                <a:latin typeface="Raleway Bold"/>
              </a:rPr>
              <a:t>capture sequential dependencies in the data</a:t>
            </a:r>
            <a:r>
              <a:rPr lang="en-US" sz="2976">
                <a:solidFill>
                  <a:srgbClr val="272B64"/>
                </a:solidFill>
                <a:latin typeface="Raleway"/>
              </a:rPr>
              <a:t>. The hidden layer is responsible for</a:t>
            </a:r>
            <a:r>
              <a:rPr lang="en-US" sz="2976">
                <a:solidFill>
                  <a:srgbClr val="272B64"/>
                </a:solidFill>
                <a:latin typeface="Raleway Bold"/>
              </a:rPr>
              <a:t> processing the temporal information and maintaining a memory of the past inputs</a:t>
            </a:r>
            <a:r>
              <a:rPr lang="en-US" sz="2976">
                <a:solidFill>
                  <a:srgbClr val="272B64"/>
                </a:solidFill>
                <a:latin typeface="Raleway"/>
              </a:rPr>
              <a:t>, which </a:t>
            </a:r>
            <a:r>
              <a:rPr lang="en-US" sz="2976">
                <a:solidFill>
                  <a:srgbClr val="272B64"/>
                </a:solidFill>
                <a:latin typeface="Raleway Bold"/>
              </a:rPr>
              <a:t>allows the RNN to learn patterns in sequential data.</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1028700" y="8681868"/>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1425" y="3555512"/>
            <a:ext cx="7354366" cy="6225556"/>
          </a:xfrm>
          <a:custGeom>
            <a:avLst/>
            <a:gdLst/>
            <a:ahLst/>
            <a:cxnLst/>
            <a:rect r="r" b="b" t="t" l="l"/>
            <a:pathLst>
              <a:path h="6225556" w="7354366">
                <a:moveTo>
                  <a:pt x="0" y="0"/>
                </a:moveTo>
                <a:lnTo>
                  <a:pt x="7354365" y="0"/>
                </a:lnTo>
                <a:lnTo>
                  <a:pt x="7354365" y="6225556"/>
                </a:lnTo>
                <a:lnTo>
                  <a:pt x="0" y="6225556"/>
                </a:lnTo>
                <a:lnTo>
                  <a:pt x="0" y="0"/>
                </a:lnTo>
                <a:close/>
              </a:path>
            </a:pathLst>
          </a:custGeom>
          <a:blipFill>
            <a:blip r:embed="rId4"/>
            <a:stretch>
              <a:fillRect l="0" t="0" r="0" b="0"/>
            </a:stretch>
          </a:blipFill>
        </p:spPr>
      </p:sp>
      <p:sp>
        <p:nvSpPr>
          <p:cNvPr name="TextBox 7" id="7"/>
          <p:cNvSpPr txBox="true"/>
          <p:nvPr/>
        </p:nvSpPr>
        <p:spPr>
          <a:xfrm rot="0">
            <a:off x="-703392" y="2028228"/>
            <a:ext cx="9144000" cy="1287698"/>
          </a:xfrm>
          <a:prstGeom prst="rect">
            <a:avLst/>
          </a:prstGeom>
        </p:spPr>
        <p:txBody>
          <a:bodyPr anchor="t" rtlCol="false" tIns="0" lIns="0" bIns="0" rIns="0">
            <a:spAutoFit/>
          </a:bodyPr>
          <a:lstStyle/>
          <a:p>
            <a:pPr algn="ctr">
              <a:lnSpc>
                <a:spcPts val="5147"/>
              </a:lnSpc>
            </a:pPr>
            <a:r>
              <a:rPr lang="en-US" sz="3676">
                <a:solidFill>
                  <a:srgbClr val="272B64"/>
                </a:solidFill>
                <a:latin typeface="Raleway Bold"/>
              </a:rPr>
              <a:t>RECURENT NEURAL NETWORK</a:t>
            </a:r>
          </a:p>
          <a:p>
            <a:pPr algn="ctr">
              <a:lnSpc>
                <a:spcPts val="5147"/>
              </a:lnSpc>
              <a:spcBef>
                <a:spcPct val="0"/>
              </a:spcBef>
            </a:pPr>
            <a:r>
              <a:rPr lang="en-US" sz="3676">
                <a:solidFill>
                  <a:srgbClr val="272B64"/>
                </a:solidFill>
                <a:latin typeface="Raleway Bold"/>
              </a:rPr>
              <a:t>(RNN)</a:t>
            </a:r>
          </a:p>
        </p:txBody>
      </p:sp>
      <p:sp>
        <p:nvSpPr>
          <p:cNvPr name="TextBox 8" id="8"/>
          <p:cNvSpPr txBox="true"/>
          <p:nvPr/>
        </p:nvSpPr>
        <p:spPr>
          <a:xfrm rot="0">
            <a:off x="7883856" y="3479312"/>
            <a:ext cx="9144000" cy="1083730"/>
          </a:xfrm>
          <a:prstGeom prst="rect">
            <a:avLst/>
          </a:prstGeom>
        </p:spPr>
        <p:txBody>
          <a:bodyPr anchor="t" rtlCol="false" tIns="0" lIns="0" bIns="0" rIns="0">
            <a:spAutoFit/>
          </a:bodyPr>
          <a:lstStyle/>
          <a:p>
            <a:pPr>
              <a:lnSpc>
                <a:spcPts val="4307"/>
              </a:lnSpc>
              <a:spcBef>
                <a:spcPct val="0"/>
              </a:spcBef>
            </a:pPr>
            <a:r>
              <a:rPr lang="en-US" sz="3076">
                <a:solidFill>
                  <a:srgbClr val="272B64"/>
                </a:solidFill>
                <a:latin typeface="Raleway Bold"/>
              </a:rPr>
              <a:t>THE STEPS OF RUNNING A RECURRENT NEURAL NETWORK (RNN)</a:t>
            </a:r>
          </a:p>
        </p:txBody>
      </p:sp>
      <p:sp>
        <p:nvSpPr>
          <p:cNvPr name="TextBox 9" id="9"/>
          <p:cNvSpPr txBox="true"/>
          <p:nvPr/>
        </p:nvSpPr>
        <p:spPr>
          <a:xfrm rot="0">
            <a:off x="7883856" y="4724967"/>
            <a:ext cx="9144000" cy="3255078"/>
          </a:xfrm>
          <a:prstGeom prst="rect">
            <a:avLst/>
          </a:prstGeom>
        </p:spPr>
        <p:txBody>
          <a:bodyPr anchor="t" rtlCol="false" tIns="0" lIns="0" bIns="0" rIns="0">
            <a:spAutoFit/>
          </a:bodyPr>
          <a:lstStyle/>
          <a:p>
            <a:pPr marL="664218" indent="-332109" lvl="1">
              <a:lnSpc>
                <a:spcPts val="4307"/>
              </a:lnSpc>
              <a:buFont typeface="Arial"/>
              <a:buChar char="•"/>
            </a:pPr>
            <a:r>
              <a:rPr lang="en-US" sz="3076">
                <a:solidFill>
                  <a:srgbClr val="272B64"/>
                </a:solidFill>
                <a:latin typeface="Raleway"/>
              </a:rPr>
              <a:t>Initialize the hidden state</a:t>
            </a:r>
          </a:p>
          <a:p>
            <a:pPr marL="664218" indent="-332109" lvl="1">
              <a:lnSpc>
                <a:spcPts val="4307"/>
              </a:lnSpc>
              <a:buFont typeface="Arial"/>
              <a:buChar char="•"/>
            </a:pPr>
            <a:r>
              <a:rPr lang="en-US" sz="3076">
                <a:solidFill>
                  <a:srgbClr val="272B64"/>
                </a:solidFill>
                <a:latin typeface="Raleway"/>
              </a:rPr>
              <a:t>Input data into the RNN</a:t>
            </a:r>
          </a:p>
          <a:p>
            <a:pPr marL="664218" indent="-332109" lvl="1">
              <a:lnSpc>
                <a:spcPts val="4307"/>
              </a:lnSpc>
              <a:buFont typeface="Arial"/>
              <a:buChar char="•"/>
            </a:pPr>
            <a:r>
              <a:rPr lang="en-US" sz="3076">
                <a:solidFill>
                  <a:srgbClr val="272B64"/>
                </a:solidFill>
                <a:latin typeface="Raleway"/>
              </a:rPr>
              <a:t>Compute the output</a:t>
            </a:r>
          </a:p>
          <a:p>
            <a:pPr marL="664218" indent="-332109" lvl="1">
              <a:lnSpc>
                <a:spcPts val="4307"/>
              </a:lnSpc>
              <a:buFont typeface="Arial"/>
              <a:buChar char="•"/>
            </a:pPr>
            <a:r>
              <a:rPr lang="en-US" sz="3076">
                <a:solidFill>
                  <a:srgbClr val="272B64"/>
                </a:solidFill>
                <a:latin typeface="Raleway"/>
              </a:rPr>
              <a:t>Update the hidden state</a:t>
            </a:r>
          </a:p>
          <a:p>
            <a:pPr marL="664218" indent="-332109" lvl="1">
              <a:lnSpc>
                <a:spcPts val="4307"/>
              </a:lnSpc>
              <a:buFont typeface="Arial"/>
              <a:buChar char="•"/>
            </a:pPr>
            <a:r>
              <a:rPr lang="en-US" sz="3076">
                <a:solidFill>
                  <a:srgbClr val="272B64"/>
                </a:solidFill>
                <a:latin typeface="Raleway"/>
              </a:rPr>
              <a:t>Repeat the computation process</a:t>
            </a:r>
          </a:p>
          <a:p>
            <a:pPr marL="664218" indent="-332109" lvl="1">
              <a:lnSpc>
                <a:spcPts val="4307"/>
              </a:lnSpc>
              <a:buFont typeface="Arial"/>
              <a:buChar char="•"/>
            </a:pPr>
            <a:r>
              <a:rPr lang="en-US" sz="3076">
                <a:solidFill>
                  <a:srgbClr val="272B64"/>
                </a:solidFill>
                <a:latin typeface="Raleway"/>
              </a:rPr>
              <a:t>Collect the output of the RNN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1028700" y="8681868"/>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5086" y="4185370"/>
            <a:ext cx="9223501" cy="5046098"/>
          </a:xfrm>
          <a:custGeom>
            <a:avLst/>
            <a:gdLst/>
            <a:ahLst/>
            <a:cxnLst/>
            <a:rect r="r" b="b" t="t" l="l"/>
            <a:pathLst>
              <a:path h="5046098" w="9223501">
                <a:moveTo>
                  <a:pt x="0" y="0"/>
                </a:moveTo>
                <a:lnTo>
                  <a:pt x="9223501" y="0"/>
                </a:lnTo>
                <a:lnTo>
                  <a:pt x="9223501" y="5046098"/>
                </a:lnTo>
                <a:lnTo>
                  <a:pt x="0" y="5046098"/>
                </a:lnTo>
                <a:lnTo>
                  <a:pt x="0" y="0"/>
                </a:lnTo>
                <a:close/>
              </a:path>
            </a:pathLst>
          </a:custGeom>
          <a:blipFill>
            <a:blip r:embed="rId4"/>
            <a:stretch>
              <a:fillRect l="0" t="0" r="0" b="0"/>
            </a:stretch>
          </a:blipFill>
        </p:spPr>
      </p:sp>
      <p:sp>
        <p:nvSpPr>
          <p:cNvPr name="TextBox 7" id="7"/>
          <p:cNvSpPr txBox="true"/>
          <p:nvPr/>
        </p:nvSpPr>
        <p:spPr>
          <a:xfrm rot="0">
            <a:off x="3822128" y="1366732"/>
            <a:ext cx="11051448" cy="1802776"/>
          </a:xfrm>
          <a:prstGeom prst="rect">
            <a:avLst/>
          </a:prstGeom>
        </p:spPr>
        <p:txBody>
          <a:bodyPr anchor="t" rtlCol="false" tIns="0" lIns="0" bIns="0" rIns="0">
            <a:spAutoFit/>
          </a:bodyPr>
          <a:lstStyle/>
          <a:p>
            <a:pPr algn="ctr">
              <a:lnSpc>
                <a:spcPts val="7204"/>
              </a:lnSpc>
              <a:spcBef>
                <a:spcPct val="0"/>
              </a:spcBef>
            </a:pPr>
            <a:r>
              <a:rPr lang="en-US" sz="5146">
                <a:solidFill>
                  <a:srgbClr val="272B64"/>
                </a:solidFill>
                <a:latin typeface="Raleway Bold"/>
              </a:rPr>
              <a:t>LONG SHORT-TERM MEMORY (LSTM)</a:t>
            </a:r>
          </a:p>
        </p:txBody>
      </p:sp>
      <p:sp>
        <p:nvSpPr>
          <p:cNvPr name="TextBox 8" id="8"/>
          <p:cNvSpPr txBox="true"/>
          <p:nvPr/>
        </p:nvSpPr>
        <p:spPr>
          <a:xfrm rot="0">
            <a:off x="9906109" y="4109170"/>
            <a:ext cx="7913063" cy="5426425"/>
          </a:xfrm>
          <a:prstGeom prst="rect">
            <a:avLst/>
          </a:prstGeom>
        </p:spPr>
        <p:txBody>
          <a:bodyPr anchor="t" rtlCol="false" tIns="0" lIns="0" bIns="0" rIns="0">
            <a:spAutoFit/>
          </a:bodyPr>
          <a:lstStyle/>
          <a:p>
            <a:pPr>
              <a:lnSpc>
                <a:spcPts val="4307"/>
              </a:lnSpc>
            </a:pPr>
            <a:r>
              <a:rPr lang="en-US" sz="3076">
                <a:solidFill>
                  <a:srgbClr val="272B64"/>
                </a:solidFill>
                <a:latin typeface="Raleway"/>
              </a:rPr>
              <a:t>LSTM stands for Long Short-Term Memory, and it is a type of recurrent neural network (RNN) architecture that is designed to process sequential data. LSTMs are a type of artificial neural network that are particularly well-suited for handling time-series data, such as speech recognition, natural language processing, and other tasks that involve processing sequences of data points with long-term dependencies.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70" t="12402" r="5206" b="9566"/>
          <a:stretch>
            <a:fillRect/>
          </a:stretch>
        </p:blipFill>
        <p:spPr>
          <a:xfrm flipH="false" flipV="false">
            <a:off x="0" y="0"/>
            <a:ext cx="18288000" cy="10287000"/>
          </a:xfrm>
          <a:prstGeom prst="rect">
            <a:avLst/>
          </a:prstGeom>
        </p:spPr>
      </p:pic>
      <p:sp>
        <p:nvSpPr>
          <p:cNvPr name="Freeform 3" id="3"/>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093509" y="4204120"/>
            <a:ext cx="11617150" cy="1678734"/>
          </a:xfrm>
          <a:prstGeom prst="rect">
            <a:avLst/>
          </a:prstGeom>
        </p:spPr>
        <p:txBody>
          <a:bodyPr anchor="t" rtlCol="false" tIns="0" lIns="0" bIns="0" rIns="0">
            <a:spAutoFit/>
          </a:bodyPr>
          <a:lstStyle/>
          <a:p>
            <a:pPr>
              <a:lnSpc>
                <a:spcPts val="13626"/>
              </a:lnSpc>
              <a:spcBef>
                <a:spcPct val="0"/>
              </a:spcBef>
            </a:pPr>
            <a:r>
              <a:rPr lang="en-US" sz="9733">
                <a:solidFill>
                  <a:srgbClr val="D9B14C"/>
                </a:solidFill>
                <a:latin typeface="Raleway Bold"/>
              </a:rPr>
              <a:t>CODE</a:t>
            </a:r>
          </a:p>
        </p:txBody>
      </p:sp>
      <p:sp>
        <p:nvSpPr>
          <p:cNvPr name="TextBox 5" id="5"/>
          <p:cNvSpPr txBox="true"/>
          <p:nvPr/>
        </p:nvSpPr>
        <p:spPr>
          <a:xfrm rot="0">
            <a:off x="3552273" y="5825753"/>
            <a:ext cx="14735727" cy="358775"/>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Raleway Bold"/>
              </a:rPr>
              <a:t>HTTPS://COLAB.RESEARCH.GOOGLE.COM/DRIVE/1OKI7VSGWGFV-9WE-MOUX75K5ZXJELFSU</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830830" y="3607658"/>
            <a:ext cx="18850542" cy="6293671"/>
            <a:chOff x="0" y="0"/>
            <a:chExt cx="4964752" cy="1657592"/>
          </a:xfrm>
        </p:grpSpPr>
        <p:sp>
          <p:nvSpPr>
            <p:cNvPr name="Freeform 6" id="6"/>
            <p:cNvSpPr/>
            <p:nvPr/>
          </p:nvSpPr>
          <p:spPr>
            <a:xfrm flipH="false" flipV="false" rot="0">
              <a:off x="0" y="0"/>
              <a:ext cx="4964752" cy="1657592"/>
            </a:xfrm>
            <a:custGeom>
              <a:avLst/>
              <a:gdLst/>
              <a:ahLst/>
              <a:cxnLst/>
              <a:rect r="r" b="b" t="t" l="l"/>
              <a:pathLst>
                <a:path h="1657592" w="4964752">
                  <a:moveTo>
                    <a:pt x="0" y="0"/>
                  </a:moveTo>
                  <a:lnTo>
                    <a:pt x="4964752" y="0"/>
                  </a:lnTo>
                  <a:lnTo>
                    <a:pt x="4964752" y="1657592"/>
                  </a:lnTo>
                  <a:lnTo>
                    <a:pt x="0" y="1657592"/>
                  </a:lnTo>
                  <a:close/>
                </a:path>
              </a:pathLst>
            </a:custGeom>
            <a:solidFill>
              <a:srgbClr val="252526"/>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8" id="8"/>
          <p:cNvSpPr/>
          <p:nvPr/>
        </p:nvSpPr>
        <p:spPr>
          <a:xfrm flipH="false" flipV="false" rot="0">
            <a:off x="1028700" y="8681868"/>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30830" y="3421557"/>
            <a:ext cx="8827037" cy="6479772"/>
          </a:xfrm>
          <a:custGeom>
            <a:avLst/>
            <a:gdLst/>
            <a:ahLst/>
            <a:cxnLst/>
            <a:rect r="r" b="b" t="t" l="l"/>
            <a:pathLst>
              <a:path h="6479772" w="8827037">
                <a:moveTo>
                  <a:pt x="0" y="0"/>
                </a:moveTo>
                <a:lnTo>
                  <a:pt x="8827037" y="0"/>
                </a:lnTo>
                <a:lnTo>
                  <a:pt x="8827037" y="6479772"/>
                </a:lnTo>
                <a:lnTo>
                  <a:pt x="0" y="6479772"/>
                </a:lnTo>
                <a:lnTo>
                  <a:pt x="0" y="0"/>
                </a:lnTo>
                <a:close/>
              </a:path>
            </a:pathLst>
          </a:custGeom>
          <a:blipFill>
            <a:blip r:embed="rId4"/>
            <a:stretch>
              <a:fillRect l="0" t="0" r="0" b="0"/>
            </a:stretch>
          </a:blipFill>
        </p:spPr>
      </p:sp>
      <p:sp>
        <p:nvSpPr>
          <p:cNvPr name="Freeform 10" id="10"/>
          <p:cNvSpPr/>
          <p:nvPr/>
        </p:nvSpPr>
        <p:spPr>
          <a:xfrm flipH="false" flipV="false" rot="0">
            <a:off x="8435886" y="3421557"/>
            <a:ext cx="9852114" cy="5473397"/>
          </a:xfrm>
          <a:custGeom>
            <a:avLst/>
            <a:gdLst/>
            <a:ahLst/>
            <a:cxnLst/>
            <a:rect r="r" b="b" t="t" l="l"/>
            <a:pathLst>
              <a:path h="5473397" w="9852114">
                <a:moveTo>
                  <a:pt x="0" y="0"/>
                </a:moveTo>
                <a:lnTo>
                  <a:pt x="9852114" y="0"/>
                </a:lnTo>
                <a:lnTo>
                  <a:pt x="9852114" y="5473397"/>
                </a:lnTo>
                <a:lnTo>
                  <a:pt x="0" y="5473397"/>
                </a:lnTo>
                <a:lnTo>
                  <a:pt x="0" y="0"/>
                </a:lnTo>
                <a:close/>
              </a:path>
            </a:pathLst>
          </a:custGeom>
          <a:blipFill>
            <a:blip r:embed="rId5"/>
            <a:stretch>
              <a:fillRect l="0" t="0" r="0" b="0"/>
            </a:stretch>
          </a:blipFill>
        </p:spPr>
      </p:sp>
      <p:sp>
        <p:nvSpPr>
          <p:cNvPr name="TextBox 11" id="11"/>
          <p:cNvSpPr txBox="true"/>
          <p:nvPr/>
        </p:nvSpPr>
        <p:spPr>
          <a:xfrm rot="0">
            <a:off x="3822128" y="1366732"/>
            <a:ext cx="11051448" cy="1802776"/>
          </a:xfrm>
          <a:prstGeom prst="rect">
            <a:avLst/>
          </a:prstGeom>
        </p:spPr>
        <p:txBody>
          <a:bodyPr anchor="t" rtlCol="false" tIns="0" lIns="0" bIns="0" rIns="0">
            <a:spAutoFit/>
          </a:bodyPr>
          <a:lstStyle/>
          <a:p>
            <a:pPr algn="ctr">
              <a:lnSpc>
                <a:spcPts val="7204"/>
              </a:lnSpc>
              <a:spcBef>
                <a:spcPct val="0"/>
              </a:spcBef>
            </a:pPr>
            <a:r>
              <a:rPr lang="en-US" sz="5146">
                <a:solidFill>
                  <a:srgbClr val="272B64"/>
                </a:solidFill>
                <a:latin typeface="Raleway Bold"/>
              </a:rPr>
              <a:t>LONG SHORT-TERM MEMORY (LSTM)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sp>
        <p:nvSpPr>
          <p:cNvPr name="Freeform 2" id="2"/>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5914" y="2028514"/>
            <a:ext cx="15372001" cy="8258486"/>
          </a:xfrm>
          <a:custGeom>
            <a:avLst/>
            <a:gdLst/>
            <a:ahLst/>
            <a:cxnLst/>
            <a:rect r="r" b="b" t="t" l="l"/>
            <a:pathLst>
              <a:path h="8258486" w="15372001">
                <a:moveTo>
                  <a:pt x="0" y="0"/>
                </a:moveTo>
                <a:lnTo>
                  <a:pt x="15372002" y="0"/>
                </a:lnTo>
                <a:lnTo>
                  <a:pt x="15372002" y="8258486"/>
                </a:lnTo>
                <a:lnTo>
                  <a:pt x="0" y="8258486"/>
                </a:lnTo>
                <a:lnTo>
                  <a:pt x="0" y="0"/>
                </a:lnTo>
                <a:close/>
              </a:path>
            </a:pathLst>
          </a:custGeom>
          <a:blipFill>
            <a:blip r:embed="rId4"/>
            <a:stretch>
              <a:fillRect l="0" t="0" r="0" b="-4701"/>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sp>
        <p:nvSpPr>
          <p:cNvPr name="Freeform 2" id="2"/>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044" y="1932820"/>
            <a:ext cx="14843911" cy="8001163"/>
          </a:xfrm>
          <a:custGeom>
            <a:avLst/>
            <a:gdLst/>
            <a:ahLst/>
            <a:cxnLst/>
            <a:rect r="r" b="b" t="t" l="l"/>
            <a:pathLst>
              <a:path h="8001163" w="14843911">
                <a:moveTo>
                  <a:pt x="0" y="0"/>
                </a:moveTo>
                <a:lnTo>
                  <a:pt x="14843912" y="0"/>
                </a:lnTo>
                <a:lnTo>
                  <a:pt x="14843912" y="8001162"/>
                </a:lnTo>
                <a:lnTo>
                  <a:pt x="0" y="8001162"/>
                </a:lnTo>
                <a:lnTo>
                  <a:pt x="0" y="0"/>
                </a:lnTo>
                <a:close/>
              </a:path>
            </a:pathLst>
          </a:custGeom>
          <a:blipFill>
            <a:blip r:embed="rId4"/>
            <a:stretch>
              <a:fillRect l="0" t="0" r="0" b="-4356"/>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sp>
        <p:nvSpPr>
          <p:cNvPr name="Freeform 2" id="2"/>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56317" y="1848381"/>
            <a:ext cx="14775846" cy="7911939"/>
          </a:xfrm>
          <a:custGeom>
            <a:avLst/>
            <a:gdLst/>
            <a:ahLst/>
            <a:cxnLst/>
            <a:rect r="r" b="b" t="t" l="l"/>
            <a:pathLst>
              <a:path h="7911939" w="14775846">
                <a:moveTo>
                  <a:pt x="0" y="0"/>
                </a:moveTo>
                <a:lnTo>
                  <a:pt x="14775846" y="0"/>
                </a:lnTo>
                <a:lnTo>
                  <a:pt x="14775846" y="7911939"/>
                </a:lnTo>
                <a:lnTo>
                  <a:pt x="0" y="7911939"/>
                </a:lnTo>
                <a:lnTo>
                  <a:pt x="0" y="0"/>
                </a:lnTo>
                <a:close/>
              </a:path>
            </a:pathLst>
          </a:custGeom>
          <a:blipFill>
            <a:blip r:embed="rId4"/>
            <a:stretch>
              <a:fillRect l="0" t="0" r="0" b="-5049"/>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sp>
        <p:nvSpPr>
          <p:cNvPr name="Freeform 2" id="2"/>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8650" y="1443002"/>
            <a:ext cx="17030699" cy="7400995"/>
          </a:xfrm>
          <a:custGeom>
            <a:avLst/>
            <a:gdLst/>
            <a:ahLst/>
            <a:cxnLst/>
            <a:rect r="r" b="b" t="t" l="l"/>
            <a:pathLst>
              <a:path h="7400995" w="17030699">
                <a:moveTo>
                  <a:pt x="0" y="0"/>
                </a:moveTo>
                <a:lnTo>
                  <a:pt x="17030700" y="0"/>
                </a:lnTo>
                <a:lnTo>
                  <a:pt x="17030700" y="7400996"/>
                </a:lnTo>
                <a:lnTo>
                  <a:pt x="0" y="7400996"/>
                </a:lnTo>
                <a:lnTo>
                  <a:pt x="0" y="0"/>
                </a:lnTo>
                <a:close/>
              </a:path>
            </a:pathLst>
          </a:custGeom>
          <a:blipFill>
            <a:blip r:embed="rId4"/>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70" t="12402" r="5206" b="9566"/>
          <a:stretch>
            <a:fillRect/>
          </a:stretch>
        </p:blipFill>
        <p:spPr>
          <a:xfrm flipH="false" flipV="false">
            <a:off x="0" y="0"/>
            <a:ext cx="18288000" cy="10287000"/>
          </a:xfrm>
          <a:prstGeom prst="rect">
            <a:avLst/>
          </a:prstGeom>
        </p:spPr>
      </p:pic>
      <p:grpSp>
        <p:nvGrpSpPr>
          <p:cNvPr name="Group 3" id="3"/>
          <p:cNvGrpSpPr/>
          <p:nvPr/>
        </p:nvGrpSpPr>
        <p:grpSpPr>
          <a:xfrm rot="0">
            <a:off x="3863550" y="1028700"/>
            <a:ext cx="10560900" cy="1077622"/>
            <a:chOff x="0" y="0"/>
            <a:chExt cx="5934567" cy="605557"/>
          </a:xfrm>
        </p:grpSpPr>
        <p:sp>
          <p:nvSpPr>
            <p:cNvPr name="Freeform 4" id="4"/>
            <p:cNvSpPr/>
            <p:nvPr/>
          </p:nvSpPr>
          <p:spPr>
            <a:xfrm flipH="false" flipV="false" rot="0">
              <a:off x="0" y="0"/>
              <a:ext cx="5934567" cy="605557"/>
            </a:xfrm>
            <a:custGeom>
              <a:avLst/>
              <a:gdLst/>
              <a:ahLst/>
              <a:cxnLst/>
              <a:rect r="r" b="b" t="t" l="l"/>
              <a:pathLst>
                <a:path h="605557" w="5934567">
                  <a:moveTo>
                    <a:pt x="0" y="0"/>
                  </a:moveTo>
                  <a:lnTo>
                    <a:pt x="5934567" y="0"/>
                  </a:lnTo>
                  <a:lnTo>
                    <a:pt x="5934567" y="605557"/>
                  </a:lnTo>
                  <a:lnTo>
                    <a:pt x="0" y="605557"/>
                  </a:lnTo>
                  <a:close/>
                </a:path>
              </a:pathLst>
            </a:custGeom>
            <a:solidFill>
              <a:srgbClr val="FFFFFF"/>
            </a:solidFill>
          </p:spPr>
        </p:sp>
        <p:sp>
          <p:nvSpPr>
            <p:cNvPr name="TextBox 5" id="5"/>
            <p:cNvSpPr txBox="true"/>
            <p:nvPr/>
          </p:nvSpPr>
          <p:spPr>
            <a:xfrm>
              <a:off x="0" y="-85725"/>
              <a:ext cx="812800" cy="898525"/>
            </a:xfrm>
            <a:prstGeom prst="rect">
              <a:avLst/>
            </a:prstGeom>
          </p:spPr>
          <p:txBody>
            <a:bodyPr anchor="ctr" rtlCol="false" tIns="50800" lIns="50800" bIns="50800" rIns="50800"/>
            <a:lstStyle/>
            <a:p>
              <a:pPr algn="ctr">
                <a:lnSpc>
                  <a:spcPts val="5939"/>
                </a:lnSpc>
              </a:pPr>
              <a:r>
                <a:rPr lang="en-US" sz="4242" spc="827">
                  <a:solidFill>
                    <a:srgbClr val="000000"/>
                  </a:solidFill>
                  <a:latin typeface="Roboto Bold"/>
                </a:rPr>
                <a:t>REFERENCE</a:t>
              </a:r>
            </a:p>
          </p:txBody>
        </p:sp>
      </p:grpSp>
      <p:sp>
        <p:nvSpPr>
          <p:cNvPr name="Freeform 6" id="6"/>
          <p:cNvSpPr/>
          <p:nvPr/>
        </p:nvSpPr>
        <p:spPr>
          <a:xfrm flipH="false" flipV="false" rot="0">
            <a:off x="14818944" y="7601916"/>
            <a:ext cx="2008504" cy="1099200"/>
          </a:xfrm>
          <a:custGeom>
            <a:avLst/>
            <a:gdLst/>
            <a:ahLst/>
            <a:cxnLst/>
            <a:rect r="r" b="b" t="t" l="l"/>
            <a:pathLst>
              <a:path h="1099200" w="2008504">
                <a:moveTo>
                  <a:pt x="0" y="0"/>
                </a:moveTo>
                <a:lnTo>
                  <a:pt x="2008504" y="0"/>
                </a:lnTo>
                <a:lnTo>
                  <a:pt x="2008504" y="1099199"/>
                </a:lnTo>
                <a:lnTo>
                  <a:pt x="0" y="1099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460552" y="3025051"/>
            <a:ext cx="14735727" cy="106336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Raleway"/>
              </a:rPr>
              <a:t>JUSTIFYING RECOMMENDATIONS USING DISTANTLY-LABELED REVIEWS AND FINED-GRAINED ASPECTS</a:t>
            </a:r>
          </a:p>
          <a:p>
            <a:pPr>
              <a:lnSpc>
                <a:spcPts val="2800"/>
              </a:lnSpc>
            </a:pPr>
            <a:r>
              <a:rPr lang="en-US" sz="2000">
                <a:solidFill>
                  <a:srgbClr val="FFFFFF"/>
                </a:solidFill>
                <a:latin typeface="Raleway"/>
              </a:rPr>
              <a:t>Jianmo Ni, Jiacheng Li, Julian McAuley</a:t>
            </a:r>
          </a:p>
          <a:p>
            <a:pPr>
              <a:lnSpc>
                <a:spcPts val="2800"/>
              </a:lnSpc>
              <a:spcBef>
                <a:spcPct val="0"/>
              </a:spcBef>
            </a:pPr>
            <a:r>
              <a:rPr lang="en-US" sz="2000">
                <a:solidFill>
                  <a:srgbClr val="FFFFFF"/>
                </a:solidFill>
                <a:latin typeface="Raleway"/>
              </a:rPr>
              <a:t>Empirical Methods in Natural Language Processing (EMNLP), 2019</a:t>
            </a:r>
          </a:p>
        </p:txBody>
      </p:sp>
      <p:sp>
        <p:nvSpPr>
          <p:cNvPr name="TextBox 8" id="8"/>
          <p:cNvSpPr txBox="true"/>
          <p:nvPr/>
        </p:nvSpPr>
        <p:spPr>
          <a:xfrm rot="0">
            <a:off x="1695016" y="5884711"/>
            <a:ext cx="14735727" cy="1415697"/>
          </a:xfrm>
          <a:prstGeom prst="rect">
            <a:avLst/>
          </a:prstGeom>
        </p:spPr>
        <p:txBody>
          <a:bodyPr anchor="t" rtlCol="false" tIns="0" lIns="0" bIns="0" rIns="0">
            <a:spAutoFit/>
          </a:bodyPr>
          <a:lstStyle/>
          <a:p>
            <a:pPr>
              <a:lnSpc>
                <a:spcPts val="2800"/>
              </a:lnSpc>
            </a:pPr>
            <a:r>
              <a:rPr lang="en-US" sz="2000">
                <a:solidFill>
                  <a:srgbClr val="FFFFFF"/>
                </a:solidFill>
                <a:latin typeface="Raleway"/>
              </a:rPr>
              <a:t>5. UPS AND DOWNS: MODELING THE VISUAL EVOLUTION OF FASHION TRENDS WITH ONE-CLASS COLLABORATIVE FILTERING</a:t>
            </a:r>
          </a:p>
          <a:p>
            <a:pPr>
              <a:lnSpc>
                <a:spcPts val="2800"/>
              </a:lnSpc>
            </a:pPr>
            <a:r>
              <a:rPr lang="en-US" sz="2000">
                <a:solidFill>
                  <a:srgbClr val="FFFFFF"/>
                </a:solidFill>
                <a:latin typeface="Raleway"/>
              </a:rPr>
              <a:t>R. HE, J. MCAULEY</a:t>
            </a:r>
          </a:p>
          <a:p>
            <a:pPr>
              <a:lnSpc>
                <a:spcPts val="2800"/>
              </a:lnSpc>
              <a:spcBef>
                <a:spcPct val="0"/>
              </a:spcBef>
            </a:pPr>
            <a:r>
              <a:rPr lang="en-US" sz="2000">
                <a:solidFill>
                  <a:srgbClr val="FFFFFF"/>
                </a:solidFill>
                <a:latin typeface="Raleway"/>
              </a:rPr>
              <a:t>WWW, 2016</a:t>
            </a:r>
          </a:p>
        </p:txBody>
      </p:sp>
      <p:sp>
        <p:nvSpPr>
          <p:cNvPr name="TextBox 9" id="9"/>
          <p:cNvSpPr txBox="true"/>
          <p:nvPr/>
        </p:nvSpPr>
        <p:spPr>
          <a:xfrm rot="0">
            <a:off x="1695016" y="7544766"/>
            <a:ext cx="14735727" cy="1063360"/>
          </a:xfrm>
          <a:prstGeom prst="rect">
            <a:avLst/>
          </a:prstGeom>
        </p:spPr>
        <p:txBody>
          <a:bodyPr anchor="t" rtlCol="false" tIns="0" lIns="0" bIns="0" rIns="0">
            <a:spAutoFit/>
          </a:bodyPr>
          <a:lstStyle/>
          <a:p>
            <a:pPr>
              <a:lnSpc>
                <a:spcPts val="2800"/>
              </a:lnSpc>
            </a:pPr>
            <a:r>
              <a:rPr lang="en-US" sz="2000">
                <a:solidFill>
                  <a:srgbClr val="FFFFFF"/>
                </a:solidFill>
                <a:latin typeface="Raleway"/>
              </a:rPr>
              <a:t>6. IMAGE-BASED RECOMMENDATIONS ON STYLES AND SUBSTITUTES</a:t>
            </a:r>
          </a:p>
          <a:p>
            <a:pPr>
              <a:lnSpc>
                <a:spcPts val="2800"/>
              </a:lnSpc>
            </a:pPr>
            <a:r>
              <a:rPr lang="en-US" sz="2000">
                <a:solidFill>
                  <a:srgbClr val="FFFFFF"/>
                </a:solidFill>
                <a:latin typeface="Raleway"/>
              </a:rPr>
              <a:t>J. MCAULEY, C. TARGETT, J. SHI, A. VAN DEN HENGEL</a:t>
            </a:r>
          </a:p>
          <a:p>
            <a:pPr>
              <a:lnSpc>
                <a:spcPts val="2800"/>
              </a:lnSpc>
              <a:spcBef>
                <a:spcPct val="0"/>
              </a:spcBef>
            </a:pPr>
            <a:r>
              <a:rPr lang="en-US" sz="2000">
                <a:solidFill>
                  <a:srgbClr val="FFFFFF"/>
                </a:solidFill>
                <a:latin typeface="Raleway"/>
              </a:rPr>
              <a:t>SIGIR, 2015</a:t>
            </a:r>
          </a:p>
        </p:txBody>
      </p:sp>
      <p:sp>
        <p:nvSpPr>
          <p:cNvPr name="TextBox 10" id="10"/>
          <p:cNvSpPr txBox="true"/>
          <p:nvPr/>
        </p:nvSpPr>
        <p:spPr>
          <a:xfrm rot="0">
            <a:off x="1695016" y="4265726"/>
            <a:ext cx="14735727" cy="358687"/>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Raleway"/>
              </a:rPr>
              <a:t>2. </a:t>
            </a:r>
            <a:r>
              <a:rPr lang="en-US" sz="2000">
                <a:solidFill>
                  <a:srgbClr val="FFFFFF"/>
                </a:solidFill>
                <a:latin typeface="Raleway"/>
                <a:hlinkClick r:id="rId5" tooltip="https://www.youtube.com/watch?v=YCzL96nL7j0&amp;t=153s"/>
              </a:rPr>
              <a:t>(418) LONG SHORT-TERM MEMORY (LSTM), CLEARLY EXPLAINED - YOUTUBE</a:t>
            </a:r>
          </a:p>
        </p:txBody>
      </p:sp>
      <p:sp>
        <p:nvSpPr>
          <p:cNvPr name="TextBox 11" id="11"/>
          <p:cNvSpPr txBox="true"/>
          <p:nvPr/>
        </p:nvSpPr>
        <p:spPr>
          <a:xfrm rot="0">
            <a:off x="1695016" y="4805387"/>
            <a:ext cx="14735727" cy="358687"/>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Raleway"/>
              </a:rPr>
              <a:t>3. </a:t>
            </a:r>
            <a:r>
              <a:rPr lang="en-US" sz="2000">
                <a:solidFill>
                  <a:srgbClr val="FFFFFF"/>
                </a:solidFill>
                <a:latin typeface="Raleway"/>
                <a:hlinkClick r:id="rId6" tooltip="https://www.youtube.com/watch?v=AsNTP8Kwu80"/>
              </a:rPr>
              <a:t>(418) RECURRENT NEURAL NETWORKS (RNNS), CLEARLY EXPLAINED!!! - YOUTUBE</a:t>
            </a:r>
          </a:p>
        </p:txBody>
      </p:sp>
      <p:sp>
        <p:nvSpPr>
          <p:cNvPr name="TextBox 12" id="12"/>
          <p:cNvSpPr txBox="true"/>
          <p:nvPr/>
        </p:nvSpPr>
        <p:spPr>
          <a:xfrm rot="0">
            <a:off x="1695016" y="5345049"/>
            <a:ext cx="14735727" cy="358687"/>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Raleway"/>
              </a:rPr>
              <a:t>4. </a:t>
            </a:r>
            <a:r>
              <a:rPr lang="en-US" sz="2000">
                <a:solidFill>
                  <a:srgbClr val="FFFFFF"/>
                </a:solidFill>
                <a:latin typeface="Raleway"/>
                <a:hlinkClick r:id="rId7" tooltip="https://www.kaggle.com/datasets/saurav9786/amazon-product-reviews"/>
              </a:rPr>
              <a:t>AMAZON PRODUCT REVIEWS | KAGGLE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1844117" y="495977"/>
            <a:ext cx="10749819" cy="2100252"/>
            <a:chOff x="0" y="0"/>
            <a:chExt cx="2831228" cy="553153"/>
          </a:xfrm>
        </p:grpSpPr>
        <p:sp>
          <p:nvSpPr>
            <p:cNvPr name="Freeform 3" id="3"/>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10966104" y="9258300"/>
            <a:ext cx="10749819" cy="2100252"/>
            <a:chOff x="0" y="0"/>
            <a:chExt cx="2831228" cy="553153"/>
          </a:xfrm>
        </p:grpSpPr>
        <p:sp>
          <p:nvSpPr>
            <p:cNvPr name="Freeform 6" id="6"/>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8" id="8"/>
          <p:cNvSpPr/>
          <p:nvPr/>
        </p:nvSpPr>
        <p:spPr>
          <a:xfrm flipH="false" flipV="false" rot="0">
            <a:off x="15336761" y="10287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544343" y="2127900"/>
            <a:ext cx="7209386" cy="5407039"/>
          </a:xfrm>
          <a:custGeom>
            <a:avLst/>
            <a:gdLst/>
            <a:ahLst/>
            <a:cxnLst/>
            <a:rect r="r" b="b" t="t" l="l"/>
            <a:pathLst>
              <a:path h="5407039" w="7209386">
                <a:moveTo>
                  <a:pt x="0" y="0"/>
                </a:moveTo>
                <a:lnTo>
                  <a:pt x="7209386" y="0"/>
                </a:lnTo>
                <a:lnTo>
                  <a:pt x="7209386" y="5407039"/>
                </a:lnTo>
                <a:lnTo>
                  <a:pt x="0" y="5407039"/>
                </a:lnTo>
                <a:lnTo>
                  <a:pt x="0" y="0"/>
                </a:lnTo>
                <a:close/>
              </a:path>
            </a:pathLst>
          </a:custGeom>
          <a:blipFill>
            <a:blip r:embed="rId4"/>
            <a:stretch>
              <a:fillRect l="0" t="0" r="0" b="0"/>
            </a:stretch>
          </a:blipFill>
        </p:spPr>
      </p:sp>
      <p:sp>
        <p:nvSpPr>
          <p:cNvPr name="Freeform 10" id="10"/>
          <p:cNvSpPr/>
          <p:nvPr/>
        </p:nvSpPr>
        <p:spPr>
          <a:xfrm flipH="false" flipV="false" rot="0">
            <a:off x="5534938" y="865022"/>
            <a:ext cx="1426555" cy="1426555"/>
          </a:xfrm>
          <a:custGeom>
            <a:avLst/>
            <a:gdLst/>
            <a:ahLst/>
            <a:cxnLst/>
            <a:rect r="r" b="b" t="t" l="l"/>
            <a:pathLst>
              <a:path h="1426555" w="1426555">
                <a:moveTo>
                  <a:pt x="0" y="0"/>
                </a:moveTo>
                <a:lnTo>
                  <a:pt x="1426555" y="0"/>
                </a:lnTo>
                <a:lnTo>
                  <a:pt x="1426555" y="1426555"/>
                </a:lnTo>
                <a:lnTo>
                  <a:pt x="0" y="1426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49684" y="2695918"/>
            <a:ext cx="10018811" cy="3400670"/>
          </a:xfrm>
          <a:prstGeom prst="rect">
            <a:avLst/>
          </a:prstGeom>
        </p:spPr>
        <p:txBody>
          <a:bodyPr anchor="t" rtlCol="false" tIns="0" lIns="0" bIns="0" rIns="0">
            <a:spAutoFit/>
          </a:bodyPr>
          <a:lstStyle/>
          <a:p>
            <a:pPr>
              <a:lnSpc>
                <a:spcPts val="6787"/>
              </a:lnSpc>
              <a:spcBef>
                <a:spcPct val="0"/>
              </a:spcBef>
            </a:pPr>
            <a:r>
              <a:rPr lang="en-US" sz="4848">
                <a:solidFill>
                  <a:srgbClr val="272B64"/>
                </a:solidFill>
                <a:latin typeface="Raleway Bold"/>
              </a:rPr>
              <a:t>The research topic is about apply machine learning and deep learning to Recommendation System.</a:t>
            </a:r>
          </a:p>
        </p:txBody>
      </p:sp>
      <p:sp>
        <p:nvSpPr>
          <p:cNvPr name="TextBox 12" id="12"/>
          <p:cNvSpPr txBox="true"/>
          <p:nvPr/>
        </p:nvSpPr>
        <p:spPr>
          <a:xfrm rot="0">
            <a:off x="903440" y="1061855"/>
            <a:ext cx="4631498" cy="863698"/>
          </a:xfrm>
          <a:prstGeom prst="rect">
            <a:avLst/>
          </a:prstGeom>
        </p:spPr>
        <p:txBody>
          <a:bodyPr anchor="t" rtlCol="false" tIns="0" lIns="0" bIns="0" rIns="0">
            <a:spAutoFit/>
          </a:bodyPr>
          <a:lstStyle/>
          <a:p>
            <a:pPr>
              <a:lnSpc>
                <a:spcPts val="6993"/>
              </a:lnSpc>
              <a:spcBef>
                <a:spcPct val="0"/>
              </a:spcBef>
            </a:pPr>
            <a:r>
              <a:rPr lang="en-US" sz="4995">
                <a:solidFill>
                  <a:srgbClr val="FFFFFF"/>
                </a:solidFill>
                <a:latin typeface="Raleway Bold"/>
              </a:rPr>
              <a:t>1.INTRODUCE</a:t>
            </a:r>
          </a:p>
        </p:txBody>
      </p:sp>
    </p:spTree>
  </p:cSld>
  <p:clrMapOvr>
    <a:masterClrMapping/>
  </p:clrMapOvr>
  <p:transition spd="fast">
    <p:wipe dir="l"/>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70" t="12402" r="5206" b="9566"/>
          <a:stretch>
            <a:fillRect/>
          </a:stretch>
        </p:blipFill>
        <p:spPr>
          <a:xfrm flipH="false" flipV="false">
            <a:off x="0" y="0"/>
            <a:ext cx="18288000" cy="10287000"/>
          </a:xfrm>
          <a:prstGeom prst="rect">
            <a:avLst/>
          </a:prstGeom>
        </p:spPr>
      </p:pic>
      <p:sp>
        <p:nvSpPr>
          <p:cNvPr name="Freeform 3" id="3"/>
          <p:cNvSpPr/>
          <p:nvPr/>
        </p:nvSpPr>
        <p:spPr>
          <a:xfrm flipH="false" flipV="false" rot="0">
            <a:off x="8833305" y="128371"/>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299509" y="4204120"/>
            <a:ext cx="11617150" cy="1678734"/>
          </a:xfrm>
          <a:prstGeom prst="rect">
            <a:avLst/>
          </a:prstGeom>
        </p:spPr>
        <p:txBody>
          <a:bodyPr anchor="t" rtlCol="false" tIns="0" lIns="0" bIns="0" rIns="0">
            <a:spAutoFit/>
          </a:bodyPr>
          <a:lstStyle/>
          <a:p>
            <a:pPr>
              <a:lnSpc>
                <a:spcPts val="13626"/>
              </a:lnSpc>
              <a:spcBef>
                <a:spcPct val="0"/>
              </a:spcBef>
            </a:pPr>
            <a:r>
              <a:rPr lang="en-US" sz="9733">
                <a:solidFill>
                  <a:srgbClr val="D9B14C"/>
                </a:solidFill>
                <a:latin typeface="Raleway Bold"/>
              </a:rPr>
              <a:t>LINK YOUTUBE</a:t>
            </a:r>
          </a:p>
        </p:txBody>
      </p:sp>
      <p:sp>
        <p:nvSpPr>
          <p:cNvPr name="TextBox 5" id="5"/>
          <p:cNvSpPr txBox="true"/>
          <p:nvPr/>
        </p:nvSpPr>
        <p:spPr>
          <a:xfrm rot="0">
            <a:off x="6727273" y="5825753"/>
            <a:ext cx="14735727" cy="358775"/>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Raleway Bold"/>
              </a:rPr>
              <a:t>HTTPS://YOUTU.BE/FA8K_3FYVTY</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3744852" y="4419582"/>
            <a:ext cx="10749819" cy="2100252"/>
            <a:chOff x="0" y="0"/>
            <a:chExt cx="2831228" cy="553153"/>
          </a:xfrm>
        </p:grpSpPr>
        <p:sp>
          <p:nvSpPr>
            <p:cNvPr name="Freeform 3" id="3"/>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2940384" y="4426295"/>
            <a:ext cx="12358756" cy="1867750"/>
          </a:xfrm>
          <a:prstGeom prst="rect">
            <a:avLst/>
          </a:prstGeom>
        </p:spPr>
        <p:txBody>
          <a:bodyPr anchor="t" rtlCol="false" tIns="0" lIns="0" bIns="0" rIns="0">
            <a:spAutoFit/>
          </a:bodyPr>
          <a:lstStyle/>
          <a:p>
            <a:pPr algn="ctr">
              <a:lnSpc>
                <a:spcPts val="15178"/>
              </a:lnSpc>
              <a:spcBef>
                <a:spcPct val="0"/>
              </a:spcBef>
            </a:pPr>
            <a:r>
              <a:rPr lang="en-US" sz="10841">
                <a:solidFill>
                  <a:srgbClr val="E8F0FF"/>
                </a:solidFill>
                <a:latin typeface="Raleway Bold"/>
              </a:rPr>
              <a:t>THANK YOU</a:t>
            </a:r>
          </a:p>
        </p:txBody>
      </p:sp>
      <p:grpSp>
        <p:nvGrpSpPr>
          <p:cNvPr name="Group 6" id="6"/>
          <p:cNvGrpSpPr/>
          <p:nvPr/>
        </p:nvGrpSpPr>
        <p:grpSpPr>
          <a:xfrm rot="0">
            <a:off x="11010076" y="9236874"/>
            <a:ext cx="10749819" cy="2100252"/>
            <a:chOff x="0" y="0"/>
            <a:chExt cx="2831228" cy="553153"/>
          </a:xfrm>
        </p:grpSpPr>
        <p:sp>
          <p:nvSpPr>
            <p:cNvPr name="Freeform 7" id="7"/>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grpSp>
        <p:nvGrpSpPr>
          <p:cNvPr name="Group 9" id="9"/>
          <p:cNvGrpSpPr/>
          <p:nvPr/>
        </p:nvGrpSpPr>
        <p:grpSpPr>
          <a:xfrm rot="0">
            <a:off x="-3341957" y="-1050126"/>
            <a:ext cx="10749819" cy="2100252"/>
            <a:chOff x="0" y="0"/>
            <a:chExt cx="2831228" cy="553153"/>
          </a:xfrm>
        </p:grpSpPr>
        <p:sp>
          <p:nvSpPr>
            <p:cNvPr name="Freeform 10" id="10"/>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12" id="12"/>
          <p:cNvSpPr/>
          <p:nvPr/>
        </p:nvSpPr>
        <p:spPr>
          <a:xfrm flipH="false" flipV="false" rot="0">
            <a:off x="1324454" y="7821437"/>
            <a:ext cx="2008504" cy="1099200"/>
          </a:xfrm>
          <a:custGeom>
            <a:avLst/>
            <a:gdLst/>
            <a:ahLst/>
            <a:cxnLst/>
            <a:rect r="r" b="b" t="t" l="l"/>
            <a:pathLst>
              <a:path h="1099200" w="2008504">
                <a:moveTo>
                  <a:pt x="0" y="0"/>
                </a:moveTo>
                <a:lnTo>
                  <a:pt x="2008505" y="0"/>
                </a:lnTo>
                <a:lnTo>
                  <a:pt x="2008505" y="1099199"/>
                </a:lnTo>
                <a:lnTo>
                  <a:pt x="0" y="1099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4929161" y="1512007"/>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92" t="7680" r="6318" b="24041"/>
          <a:stretch>
            <a:fillRect/>
          </a:stretch>
        </p:blipFill>
        <p:spPr>
          <a:xfrm flipH="false" flipV="false">
            <a:off x="0" y="0"/>
            <a:ext cx="18288000" cy="10287000"/>
          </a:xfrm>
          <a:prstGeom prst="rect">
            <a:avLst/>
          </a:prstGeom>
        </p:spPr>
      </p:pic>
      <p:grpSp>
        <p:nvGrpSpPr>
          <p:cNvPr name="Group 3" id="3"/>
          <p:cNvGrpSpPr/>
          <p:nvPr/>
        </p:nvGrpSpPr>
        <p:grpSpPr>
          <a:xfrm rot="0">
            <a:off x="-1844117" y="495977"/>
            <a:ext cx="10749819" cy="2100252"/>
            <a:chOff x="0" y="0"/>
            <a:chExt cx="2831228" cy="553153"/>
          </a:xfrm>
        </p:grpSpPr>
        <p:sp>
          <p:nvSpPr>
            <p:cNvPr name="Freeform 4" id="4"/>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6" id="6"/>
          <p:cNvSpPr/>
          <p:nvPr/>
        </p:nvSpPr>
        <p:spPr>
          <a:xfrm flipH="false" flipV="false" rot="0">
            <a:off x="15336761" y="10287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966104" y="9258300"/>
            <a:ext cx="10749819" cy="2100252"/>
            <a:chOff x="0" y="0"/>
            <a:chExt cx="2831228" cy="553153"/>
          </a:xfrm>
        </p:grpSpPr>
        <p:sp>
          <p:nvSpPr>
            <p:cNvPr name="Freeform 8" id="8"/>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10" id="10"/>
          <p:cNvSpPr/>
          <p:nvPr/>
        </p:nvSpPr>
        <p:spPr>
          <a:xfrm flipH="false" flipV="false" rot="0">
            <a:off x="7993168" y="8129007"/>
            <a:ext cx="1825069" cy="1672426"/>
          </a:xfrm>
          <a:custGeom>
            <a:avLst/>
            <a:gdLst/>
            <a:ahLst/>
            <a:cxnLst/>
            <a:rect r="r" b="b" t="t" l="l"/>
            <a:pathLst>
              <a:path h="1672426" w="1825069">
                <a:moveTo>
                  <a:pt x="0" y="0"/>
                </a:moveTo>
                <a:lnTo>
                  <a:pt x="1825068" y="0"/>
                </a:lnTo>
                <a:lnTo>
                  <a:pt x="1825068" y="1672426"/>
                </a:lnTo>
                <a:lnTo>
                  <a:pt x="0" y="1672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885887" y="3600450"/>
            <a:ext cx="15161003" cy="3936032"/>
            <a:chOff x="0" y="0"/>
            <a:chExt cx="3993021" cy="1036651"/>
          </a:xfrm>
        </p:grpSpPr>
        <p:sp>
          <p:nvSpPr>
            <p:cNvPr name="Freeform 12" id="12"/>
            <p:cNvSpPr/>
            <p:nvPr/>
          </p:nvSpPr>
          <p:spPr>
            <a:xfrm flipH="false" flipV="false" rot="0">
              <a:off x="0" y="0"/>
              <a:ext cx="3993021" cy="1036650"/>
            </a:xfrm>
            <a:custGeom>
              <a:avLst/>
              <a:gdLst/>
              <a:ahLst/>
              <a:cxnLst/>
              <a:rect r="r" b="b" t="t" l="l"/>
              <a:pathLst>
                <a:path h="1036650" w="3993021">
                  <a:moveTo>
                    <a:pt x="15319" y="0"/>
                  </a:moveTo>
                  <a:lnTo>
                    <a:pt x="3977702" y="0"/>
                  </a:lnTo>
                  <a:cubicBezTo>
                    <a:pt x="3986163" y="0"/>
                    <a:pt x="3993021" y="6859"/>
                    <a:pt x="3993021" y="15319"/>
                  </a:cubicBezTo>
                  <a:lnTo>
                    <a:pt x="3993021" y="1021331"/>
                  </a:lnTo>
                  <a:cubicBezTo>
                    <a:pt x="3993021" y="1025394"/>
                    <a:pt x="3991408" y="1029291"/>
                    <a:pt x="3988534" y="1032164"/>
                  </a:cubicBezTo>
                  <a:cubicBezTo>
                    <a:pt x="3985661" y="1035036"/>
                    <a:pt x="3981765" y="1036650"/>
                    <a:pt x="3977702" y="1036650"/>
                  </a:cubicBezTo>
                  <a:lnTo>
                    <a:pt x="15319" y="1036650"/>
                  </a:lnTo>
                  <a:cubicBezTo>
                    <a:pt x="11256" y="1036650"/>
                    <a:pt x="7360" y="1035036"/>
                    <a:pt x="4487" y="1032164"/>
                  </a:cubicBezTo>
                  <a:cubicBezTo>
                    <a:pt x="1614" y="1029291"/>
                    <a:pt x="0" y="1025394"/>
                    <a:pt x="0" y="1021331"/>
                  </a:cubicBezTo>
                  <a:lnTo>
                    <a:pt x="0" y="15319"/>
                  </a:lnTo>
                  <a:cubicBezTo>
                    <a:pt x="0" y="11256"/>
                    <a:pt x="1614" y="7360"/>
                    <a:pt x="4487" y="4487"/>
                  </a:cubicBezTo>
                  <a:cubicBezTo>
                    <a:pt x="7360" y="1614"/>
                    <a:pt x="11256" y="0"/>
                    <a:pt x="15319" y="0"/>
                  </a:cubicBezTo>
                  <a:close/>
                </a:path>
              </a:pathLst>
            </a:custGeom>
            <a:solidFill>
              <a:srgbClr val="000000">
                <a:alpha val="24706"/>
              </a:srgbClr>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TextBox 14" id="14"/>
          <p:cNvSpPr txBox="true"/>
          <p:nvPr/>
        </p:nvSpPr>
        <p:spPr>
          <a:xfrm rot="0">
            <a:off x="2358472" y="3868154"/>
            <a:ext cx="14363611" cy="3400670"/>
          </a:xfrm>
          <a:prstGeom prst="rect">
            <a:avLst/>
          </a:prstGeom>
        </p:spPr>
        <p:txBody>
          <a:bodyPr anchor="t" rtlCol="false" tIns="0" lIns="0" bIns="0" rIns="0">
            <a:spAutoFit/>
          </a:bodyPr>
          <a:lstStyle/>
          <a:p>
            <a:pPr algn="just">
              <a:lnSpc>
                <a:spcPts val="6787"/>
              </a:lnSpc>
              <a:spcBef>
                <a:spcPct val="0"/>
              </a:spcBef>
            </a:pPr>
            <a:r>
              <a:rPr lang="en-US" sz="4848">
                <a:solidFill>
                  <a:srgbClr val="FFFFFF"/>
                </a:solidFill>
                <a:latin typeface="Raleway Bold"/>
              </a:rPr>
              <a:t>The main purpose is to build a Recommendation System model based on a simple principle: use "ratings" and "ReviewText" to predict suitable items for customer</a:t>
            </a:r>
          </a:p>
        </p:txBody>
      </p:sp>
      <p:sp>
        <p:nvSpPr>
          <p:cNvPr name="TextBox 15" id="15"/>
          <p:cNvSpPr txBox="true"/>
          <p:nvPr/>
        </p:nvSpPr>
        <p:spPr>
          <a:xfrm rot="0">
            <a:off x="903440" y="1061855"/>
            <a:ext cx="4631498" cy="863698"/>
          </a:xfrm>
          <a:prstGeom prst="rect">
            <a:avLst/>
          </a:prstGeom>
        </p:spPr>
        <p:txBody>
          <a:bodyPr anchor="t" rtlCol="false" tIns="0" lIns="0" bIns="0" rIns="0">
            <a:spAutoFit/>
          </a:bodyPr>
          <a:lstStyle/>
          <a:p>
            <a:pPr>
              <a:lnSpc>
                <a:spcPts val="6993"/>
              </a:lnSpc>
              <a:spcBef>
                <a:spcPct val="0"/>
              </a:spcBef>
            </a:pPr>
            <a:r>
              <a:rPr lang="en-US" sz="4995">
                <a:solidFill>
                  <a:srgbClr val="FFFFFF"/>
                </a:solidFill>
                <a:latin typeface="Raleway Bold"/>
              </a:rPr>
              <a:t>1.INTRODUCE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92" t="7680" r="6318" b="24041"/>
          <a:stretch>
            <a:fillRect/>
          </a:stretch>
        </p:blipFill>
        <p:spPr>
          <a:xfrm flipH="false" flipV="false">
            <a:off x="0" y="0"/>
            <a:ext cx="18288000" cy="10287000"/>
          </a:xfrm>
          <a:prstGeom prst="rect">
            <a:avLst/>
          </a:prstGeom>
        </p:spPr>
      </p:pic>
      <p:grpSp>
        <p:nvGrpSpPr>
          <p:cNvPr name="Group 3" id="3"/>
          <p:cNvGrpSpPr/>
          <p:nvPr/>
        </p:nvGrpSpPr>
        <p:grpSpPr>
          <a:xfrm rot="0">
            <a:off x="-1844117" y="495977"/>
            <a:ext cx="11662354" cy="2100252"/>
            <a:chOff x="0" y="0"/>
            <a:chExt cx="3071566" cy="553153"/>
          </a:xfrm>
        </p:grpSpPr>
        <p:sp>
          <p:nvSpPr>
            <p:cNvPr name="Freeform 4" id="4"/>
            <p:cNvSpPr/>
            <p:nvPr/>
          </p:nvSpPr>
          <p:spPr>
            <a:xfrm flipH="false" flipV="false" rot="0">
              <a:off x="0" y="0"/>
              <a:ext cx="3071566" cy="553153"/>
            </a:xfrm>
            <a:custGeom>
              <a:avLst/>
              <a:gdLst/>
              <a:ahLst/>
              <a:cxnLst/>
              <a:rect r="r" b="b" t="t" l="l"/>
              <a:pathLst>
                <a:path h="553153" w="3071566">
                  <a:moveTo>
                    <a:pt x="0" y="0"/>
                  </a:moveTo>
                  <a:lnTo>
                    <a:pt x="3071566" y="0"/>
                  </a:lnTo>
                  <a:lnTo>
                    <a:pt x="3071566" y="553153"/>
                  </a:lnTo>
                  <a:lnTo>
                    <a:pt x="0" y="553153"/>
                  </a:lnTo>
                  <a:close/>
                </a:path>
              </a:pathLst>
            </a:custGeom>
            <a:solidFill>
              <a:srgbClr val="272B64"/>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6" id="6"/>
          <p:cNvSpPr/>
          <p:nvPr/>
        </p:nvSpPr>
        <p:spPr>
          <a:xfrm flipH="false" flipV="false" rot="0">
            <a:off x="15336761" y="10287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966104" y="9258300"/>
            <a:ext cx="10749819" cy="2100252"/>
            <a:chOff x="0" y="0"/>
            <a:chExt cx="2831228" cy="553153"/>
          </a:xfrm>
        </p:grpSpPr>
        <p:sp>
          <p:nvSpPr>
            <p:cNvPr name="Freeform 8" id="8"/>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10" id="10"/>
          <p:cNvSpPr/>
          <p:nvPr/>
        </p:nvSpPr>
        <p:spPr>
          <a:xfrm flipH="false" flipV="false" rot="0">
            <a:off x="7993168" y="8129007"/>
            <a:ext cx="1825069" cy="1672426"/>
          </a:xfrm>
          <a:custGeom>
            <a:avLst/>
            <a:gdLst/>
            <a:ahLst/>
            <a:cxnLst/>
            <a:rect r="r" b="b" t="t" l="l"/>
            <a:pathLst>
              <a:path h="1672426" w="1825069">
                <a:moveTo>
                  <a:pt x="0" y="0"/>
                </a:moveTo>
                <a:lnTo>
                  <a:pt x="1825068" y="0"/>
                </a:lnTo>
                <a:lnTo>
                  <a:pt x="1825068" y="1672426"/>
                </a:lnTo>
                <a:lnTo>
                  <a:pt x="0" y="1672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0" y="3366245"/>
            <a:ext cx="8947526" cy="5790565"/>
            <a:chOff x="0" y="0"/>
            <a:chExt cx="2356550" cy="1525087"/>
          </a:xfrm>
        </p:grpSpPr>
        <p:sp>
          <p:nvSpPr>
            <p:cNvPr name="Freeform 12" id="12"/>
            <p:cNvSpPr/>
            <p:nvPr/>
          </p:nvSpPr>
          <p:spPr>
            <a:xfrm flipH="false" flipV="false" rot="0">
              <a:off x="0" y="0"/>
              <a:ext cx="2356550" cy="1525087"/>
            </a:xfrm>
            <a:custGeom>
              <a:avLst/>
              <a:gdLst/>
              <a:ahLst/>
              <a:cxnLst/>
              <a:rect r="r" b="b" t="t" l="l"/>
              <a:pathLst>
                <a:path h="1525087" w="2356550">
                  <a:moveTo>
                    <a:pt x="25958" y="0"/>
                  </a:moveTo>
                  <a:lnTo>
                    <a:pt x="2330592" y="0"/>
                  </a:lnTo>
                  <a:cubicBezTo>
                    <a:pt x="2337477" y="0"/>
                    <a:pt x="2344079" y="2735"/>
                    <a:pt x="2348947" y="7603"/>
                  </a:cubicBezTo>
                  <a:cubicBezTo>
                    <a:pt x="2353815" y="12471"/>
                    <a:pt x="2356550" y="19073"/>
                    <a:pt x="2356550" y="25958"/>
                  </a:cubicBezTo>
                  <a:lnTo>
                    <a:pt x="2356550" y="1499129"/>
                  </a:lnTo>
                  <a:cubicBezTo>
                    <a:pt x="2356550" y="1513465"/>
                    <a:pt x="2344928" y="1525087"/>
                    <a:pt x="2330592" y="1525087"/>
                  </a:cubicBezTo>
                  <a:lnTo>
                    <a:pt x="25958" y="1525087"/>
                  </a:lnTo>
                  <a:cubicBezTo>
                    <a:pt x="11622" y="1525087"/>
                    <a:pt x="0" y="1513465"/>
                    <a:pt x="0" y="1499129"/>
                  </a:cubicBezTo>
                  <a:lnTo>
                    <a:pt x="0" y="25958"/>
                  </a:lnTo>
                  <a:cubicBezTo>
                    <a:pt x="0" y="11622"/>
                    <a:pt x="11622" y="0"/>
                    <a:pt x="25958" y="0"/>
                  </a:cubicBezTo>
                  <a:close/>
                </a:path>
              </a:pathLst>
            </a:custGeom>
            <a:solidFill>
              <a:srgbClr val="000000">
                <a:alpha val="24706"/>
              </a:srgbClr>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14" id="14"/>
          <p:cNvSpPr/>
          <p:nvPr/>
        </p:nvSpPr>
        <p:spPr>
          <a:xfrm flipH="false" flipV="false" rot="0">
            <a:off x="9722186" y="4011162"/>
            <a:ext cx="8125757" cy="4500732"/>
          </a:xfrm>
          <a:custGeom>
            <a:avLst/>
            <a:gdLst/>
            <a:ahLst/>
            <a:cxnLst/>
            <a:rect r="r" b="b" t="t" l="l"/>
            <a:pathLst>
              <a:path h="4500732" w="8125757">
                <a:moveTo>
                  <a:pt x="0" y="0"/>
                </a:moveTo>
                <a:lnTo>
                  <a:pt x="8125757" y="0"/>
                </a:lnTo>
                <a:lnTo>
                  <a:pt x="8125757" y="4500732"/>
                </a:lnTo>
                <a:lnTo>
                  <a:pt x="0" y="4500732"/>
                </a:lnTo>
                <a:lnTo>
                  <a:pt x="0" y="0"/>
                </a:lnTo>
                <a:close/>
              </a:path>
            </a:pathLst>
          </a:custGeom>
          <a:blipFill>
            <a:blip r:embed="rId7"/>
            <a:stretch>
              <a:fillRect l="0" t="0" r="0" b="0"/>
            </a:stretch>
          </a:blipFill>
        </p:spPr>
      </p:sp>
      <p:sp>
        <p:nvSpPr>
          <p:cNvPr name="TextBox 15" id="15"/>
          <p:cNvSpPr txBox="true"/>
          <p:nvPr/>
        </p:nvSpPr>
        <p:spPr>
          <a:xfrm rot="0">
            <a:off x="310156" y="3876124"/>
            <a:ext cx="8327213" cy="5089096"/>
          </a:xfrm>
          <a:prstGeom prst="rect">
            <a:avLst/>
          </a:prstGeom>
        </p:spPr>
        <p:txBody>
          <a:bodyPr anchor="t" rtlCol="false" tIns="0" lIns="0" bIns="0" rIns="0">
            <a:spAutoFit/>
          </a:bodyPr>
          <a:lstStyle/>
          <a:p>
            <a:pPr algn="just">
              <a:lnSpc>
                <a:spcPts val="5098"/>
              </a:lnSpc>
            </a:pPr>
            <a:r>
              <a:rPr lang="en-US" sz="3641">
                <a:solidFill>
                  <a:srgbClr val="FFFFFF"/>
                </a:solidFill>
                <a:latin typeface="Raleway Bold"/>
              </a:rPr>
              <a:t>A recommendation system is a subset of machine learning that uses data to help users find products and content. Websites and streaming services use recommender systems to generate “for you” or “you might also like” pages and content.</a:t>
            </a:r>
          </a:p>
          <a:p>
            <a:pPr algn="just">
              <a:lnSpc>
                <a:spcPts val="5098"/>
              </a:lnSpc>
              <a:spcBef>
                <a:spcPct val="0"/>
              </a:spcBef>
            </a:pPr>
          </a:p>
        </p:txBody>
      </p:sp>
      <p:sp>
        <p:nvSpPr>
          <p:cNvPr name="TextBox 16" id="16"/>
          <p:cNvSpPr txBox="true"/>
          <p:nvPr/>
        </p:nvSpPr>
        <p:spPr>
          <a:xfrm rot="0">
            <a:off x="285262" y="618943"/>
            <a:ext cx="9307456" cy="1749545"/>
          </a:xfrm>
          <a:prstGeom prst="rect">
            <a:avLst/>
          </a:prstGeom>
        </p:spPr>
        <p:txBody>
          <a:bodyPr anchor="t" rtlCol="false" tIns="0" lIns="0" bIns="0" rIns="0">
            <a:spAutoFit/>
          </a:bodyPr>
          <a:lstStyle/>
          <a:p>
            <a:pPr>
              <a:lnSpc>
                <a:spcPts val="6993"/>
              </a:lnSpc>
              <a:spcBef>
                <a:spcPct val="0"/>
              </a:spcBef>
            </a:pPr>
            <a:r>
              <a:rPr lang="en-US" sz="4995">
                <a:solidFill>
                  <a:srgbClr val="FFFFFF"/>
                </a:solidFill>
                <a:latin typeface="Raleway Bold"/>
              </a:rPr>
              <a:t>WHAT IS A RECOMMENDATION SYSTEM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92" t="7680" r="6318" b="24041"/>
          <a:stretch>
            <a:fillRect/>
          </a:stretch>
        </p:blipFill>
        <p:spPr>
          <a:xfrm flipH="false" flipV="false">
            <a:off x="0" y="0"/>
            <a:ext cx="18288000" cy="10287000"/>
          </a:xfrm>
          <a:prstGeom prst="rect">
            <a:avLst/>
          </a:prstGeom>
        </p:spPr>
      </p:pic>
      <p:grpSp>
        <p:nvGrpSpPr>
          <p:cNvPr name="Group 3" id="3"/>
          <p:cNvGrpSpPr/>
          <p:nvPr/>
        </p:nvGrpSpPr>
        <p:grpSpPr>
          <a:xfrm rot="0">
            <a:off x="-1844117" y="495977"/>
            <a:ext cx="11662354" cy="2100252"/>
            <a:chOff x="0" y="0"/>
            <a:chExt cx="3071566" cy="553153"/>
          </a:xfrm>
        </p:grpSpPr>
        <p:sp>
          <p:nvSpPr>
            <p:cNvPr name="Freeform 4" id="4"/>
            <p:cNvSpPr/>
            <p:nvPr/>
          </p:nvSpPr>
          <p:spPr>
            <a:xfrm flipH="false" flipV="false" rot="0">
              <a:off x="0" y="0"/>
              <a:ext cx="3071566" cy="553153"/>
            </a:xfrm>
            <a:custGeom>
              <a:avLst/>
              <a:gdLst/>
              <a:ahLst/>
              <a:cxnLst/>
              <a:rect r="r" b="b" t="t" l="l"/>
              <a:pathLst>
                <a:path h="553153" w="3071566">
                  <a:moveTo>
                    <a:pt x="0" y="0"/>
                  </a:moveTo>
                  <a:lnTo>
                    <a:pt x="3071566" y="0"/>
                  </a:lnTo>
                  <a:lnTo>
                    <a:pt x="3071566" y="553153"/>
                  </a:lnTo>
                  <a:lnTo>
                    <a:pt x="0" y="553153"/>
                  </a:lnTo>
                  <a:close/>
                </a:path>
              </a:pathLst>
            </a:custGeom>
            <a:solidFill>
              <a:srgbClr val="272B64"/>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6" id="6"/>
          <p:cNvSpPr/>
          <p:nvPr/>
        </p:nvSpPr>
        <p:spPr>
          <a:xfrm flipH="false" flipV="false" rot="0">
            <a:off x="15336761" y="10287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966104" y="9258300"/>
            <a:ext cx="10749819" cy="2100252"/>
            <a:chOff x="0" y="0"/>
            <a:chExt cx="2831228" cy="553153"/>
          </a:xfrm>
        </p:grpSpPr>
        <p:sp>
          <p:nvSpPr>
            <p:cNvPr name="Freeform 8" id="8"/>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10" id="10"/>
          <p:cNvSpPr/>
          <p:nvPr/>
        </p:nvSpPr>
        <p:spPr>
          <a:xfrm flipH="false" flipV="false" rot="0">
            <a:off x="7993168" y="8129007"/>
            <a:ext cx="1825069" cy="1672426"/>
          </a:xfrm>
          <a:custGeom>
            <a:avLst/>
            <a:gdLst/>
            <a:ahLst/>
            <a:cxnLst/>
            <a:rect r="r" b="b" t="t" l="l"/>
            <a:pathLst>
              <a:path h="1672426" w="1825069">
                <a:moveTo>
                  <a:pt x="0" y="0"/>
                </a:moveTo>
                <a:lnTo>
                  <a:pt x="1825068" y="0"/>
                </a:lnTo>
                <a:lnTo>
                  <a:pt x="1825068" y="1672426"/>
                </a:lnTo>
                <a:lnTo>
                  <a:pt x="0" y="1672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859663" y="4410993"/>
            <a:ext cx="16092077" cy="2882884"/>
            <a:chOff x="0" y="0"/>
            <a:chExt cx="4238243" cy="759278"/>
          </a:xfrm>
        </p:grpSpPr>
        <p:sp>
          <p:nvSpPr>
            <p:cNvPr name="Freeform 12" id="12"/>
            <p:cNvSpPr/>
            <p:nvPr/>
          </p:nvSpPr>
          <p:spPr>
            <a:xfrm flipH="false" flipV="false" rot="0">
              <a:off x="0" y="0"/>
              <a:ext cx="4238242" cy="759278"/>
            </a:xfrm>
            <a:custGeom>
              <a:avLst/>
              <a:gdLst/>
              <a:ahLst/>
              <a:cxnLst/>
              <a:rect r="r" b="b" t="t" l="l"/>
              <a:pathLst>
                <a:path h="759278" w="4238242">
                  <a:moveTo>
                    <a:pt x="14433" y="0"/>
                  </a:moveTo>
                  <a:lnTo>
                    <a:pt x="4223810" y="0"/>
                  </a:lnTo>
                  <a:cubicBezTo>
                    <a:pt x="4227637" y="0"/>
                    <a:pt x="4231308" y="1521"/>
                    <a:pt x="4234015" y="4227"/>
                  </a:cubicBezTo>
                  <a:cubicBezTo>
                    <a:pt x="4236722" y="6934"/>
                    <a:pt x="4238242" y="10605"/>
                    <a:pt x="4238242" y="14433"/>
                  </a:cubicBezTo>
                  <a:lnTo>
                    <a:pt x="4238242" y="744845"/>
                  </a:lnTo>
                  <a:cubicBezTo>
                    <a:pt x="4238242" y="752816"/>
                    <a:pt x="4231780" y="759278"/>
                    <a:pt x="4223810" y="759278"/>
                  </a:cubicBezTo>
                  <a:lnTo>
                    <a:pt x="14433" y="759278"/>
                  </a:lnTo>
                  <a:cubicBezTo>
                    <a:pt x="10605" y="759278"/>
                    <a:pt x="6934" y="757757"/>
                    <a:pt x="4227" y="755051"/>
                  </a:cubicBezTo>
                  <a:cubicBezTo>
                    <a:pt x="1521" y="752344"/>
                    <a:pt x="0" y="748673"/>
                    <a:pt x="0" y="744845"/>
                  </a:cubicBezTo>
                  <a:lnTo>
                    <a:pt x="0" y="14433"/>
                  </a:lnTo>
                  <a:cubicBezTo>
                    <a:pt x="0" y="10605"/>
                    <a:pt x="1521" y="6934"/>
                    <a:pt x="4227" y="4227"/>
                  </a:cubicBezTo>
                  <a:cubicBezTo>
                    <a:pt x="6934" y="1521"/>
                    <a:pt x="10605" y="0"/>
                    <a:pt x="14433" y="0"/>
                  </a:cubicBezTo>
                  <a:close/>
                </a:path>
              </a:pathLst>
            </a:custGeom>
            <a:solidFill>
              <a:srgbClr val="000000">
                <a:alpha val="24706"/>
              </a:srgbClr>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TextBox 14" id="14"/>
          <p:cNvSpPr txBox="true"/>
          <p:nvPr/>
        </p:nvSpPr>
        <p:spPr>
          <a:xfrm rot="0">
            <a:off x="299965" y="1061855"/>
            <a:ext cx="9307456" cy="863720"/>
          </a:xfrm>
          <a:prstGeom prst="rect">
            <a:avLst/>
          </a:prstGeom>
        </p:spPr>
        <p:txBody>
          <a:bodyPr anchor="t" rtlCol="false" tIns="0" lIns="0" bIns="0" rIns="0">
            <a:spAutoFit/>
          </a:bodyPr>
          <a:lstStyle/>
          <a:p>
            <a:pPr>
              <a:lnSpc>
                <a:spcPts val="6993"/>
              </a:lnSpc>
              <a:spcBef>
                <a:spcPct val="0"/>
              </a:spcBef>
            </a:pPr>
            <a:r>
              <a:rPr lang="en-US" sz="4995">
                <a:solidFill>
                  <a:srgbClr val="FFFFFF"/>
                </a:solidFill>
                <a:latin typeface="Raleway Bold"/>
              </a:rPr>
              <a:t>HOW DOES IT WORK?</a:t>
            </a:r>
          </a:p>
        </p:txBody>
      </p:sp>
      <p:sp>
        <p:nvSpPr>
          <p:cNvPr name="TextBox 15" id="15"/>
          <p:cNvSpPr txBox="true"/>
          <p:nvPr/>
        </p:nvSpPr>
        <p:spPr>
          <a:xfrm rot="0">
            <a:off x="1709223" y="4605737"/>
            <a:ext cx="14869554" cy="2576380"/>
          </a:xfrm>
          <a:prstGeom prst="rect">
            <a:avLst/>
          </a:prstGeom>
        </p:spPr>
        <p:txBody>
          <a:bodyPr anchor="t" rtlCol="false" tIns="0" lIns="0" bIns="0" rIns="0">
            <a:spAutoFit/>
          </a:bodyPr>
          <a:lstStyle/>
          <a:p>
            <a:pPr>
              <a:lnSpc>
                <a:spcPts val="3419"/>
              </a:lnSpc>
              <a:spcBef>
                <a:spcPct val="0"/>
              </a:spcBef>
            </a:pPr>
            <a:r>
              <a:rPr lang="en-US" sz="2442" spc="476">
                <a:solidFill>
                  <a:srgbClr val="FFFFFF"/>
                </a:solidFill>
                <a:latin typeface="Roboto Bold"/>
              </a:rPr>
              <a:t>RECOMMENDATION SYSTEMS COLLECT CUSTOMER DATA AND AUTO-ANALYZE IT TO GENERATE CUSTOMIZED RECOMMENDATIONS FOR YOUR CUSTOMERS. THESE SYSTEMS RELY ON BOTH: </a:t>
            </a:r>
          </a:p>
          <a:p>
            <a:pPr marL="527380" indent="-263690" lvl="1">
              <a:lnSpc>
                <a:spcPts val="3419"/>
              </a:lnSpc>
              <a:spcBef>
                <a:spcPct val="0"/>
              </a:spcBef>
              <a:buFont typeface="Arial"/>
              <a:buChar char="•"/>
            </a:pPr>
            <a:r>
              <a:rPr lang="en-US" sz="2442" spc="476">
                <a:solidFill>
                  <a:srgbClr val="FFFFFF"/>
                </a:solidFill>
                <a:latin typeface="Roboto Bold"/>
              </a:rPr>
              <a:t>IMPLICIT DATA</a:t>
            </a:r>
          </a:p>
          <a:p>
            <a:pPr marL="527380" indent="-263690" lvl="1">
              <a:lnSpc>
                <a:spcPts val="3419"/>
              </a:lnSpc>
              <a:spcBef>
                <a:spcPct val="0"/>
              </a:spcBef>
              <a:buFont typeface="Arial"/>
              <a:buChar char="•"/>
            </a:pPr>
            <a:r>
              <a:rPr lang="en-US" sz="2442" spc="476">
                <a:solidFill>
                  <a:srgbClr val="FFFFFF"/>
                </a:solidFill>
                <a:latin typeface="Roboto Bold"/>
              </a:rPr>
              <a:t>EXPLICIT DATA</a:t>
            </a:r>
          </a:p>
          <a:p>
            <a:pPr>
              <a:lnSpc>
                <a:spcPts val="341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1844117" y="495977"/>
            <a:ext cx="10749819" cy="2100252"/>
            <a:chOff x="0" y="0"/>
            <a:chExt cx="2831228" cy="553153"/>
          </a:xfrm>
        </p:grpSpPr>
        <p:sp>
          <p:nvSpPr>
            <p:cNvPr name="Freeform 3" id="3"/>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5" id="5"/>
          <p:cNvSpPr/>
          <p:nvPr/>
        </p:nvSpPr>
        <p:spPr>
          <a:xfrm flipH="false" flipV="false" rot="0">
            <a:off x="15336761" y="10287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966104" y="9258300"/>
            <a:ext cx="10749819" cy="2100252"/>
            <a:chOff x="0" y="0"/>
            <a:chExt cx="2831228" cy="553153"/>
          </a:xfrm>
        </p:grpSpPr>
        <p:sp>
          <p:nvSpPr>
            <p:cNvPr name="Freeform 7" id="7"/>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pic>
        <p:nvPicPr>
          <p:cNvPr name="Picture 9" id="9"/>
          <p:cNvPicPr>
            <a:picLocks noChangeAspect="true"/>
          </p:cNvPicPr>
          <p:nvPr/>
        </p:nvPicPr>
        <p:blipFill>
          <a:blip r:embed="rId4"/>
          <a:srcRect l="0" t="0" r="0" b="0"/>
          <a:stretch>
            <a:fillRect/>
          </a:stretch>
        </p:blipFill>
        <p:spPr>
          <a:xfrm flipH="false" flipV="false" rot="0">
            <a:off x="7871463" y="5143500"/>
            <a:ext cx="3798033" cy="3817119"/>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1028700" y="6717828"/>
            <a:ext cx="3148921" cy="3038708"/>
          </a:xfrm>
          <a:prstGeom prst="rect">
            <a:avLst/>
          </a:prstGeom>
        </p:spPr>
      </p:pic>
      <p:sp>
        <p:nvSpPr>
          <p:cNvPr name="TextBox 11" id="11"/>
          <p:cNvSpPr txBox="true"/>
          <p:nvPr/>
        </p:nvSpPr>
        <p:spPr>
          <a:xfrm rot="0">
            <a:off x="903440" y="1061855"/>
            <a:ext cx="4631498" cy="863698"/>
          </a:xfrm>
          <a:prstGeom prst="rect">
            <a:avLst/>
          </a:prstGeom>
        </p:spPr>
        <p:txBody>
          <a:bodyPr anchor="t" rtlCol="false" tIns="0" lIns="0" bIns="0" rIns="0">
            <a:spAutoFit/>
          </a:bodyPr>
          <a:lstStyle/>
          <a:p>
            <a:pPr>
              <a:lnSpc>
                <a:spcPts val="6993"/>
              </a:lnSpc>
              <a:spcBef>
                <a:spcPct val="0"/>
              </a:spcBef>
            </a:pPr>
            <a:r>
              <a:rPr lang="en-US" sz="4995">
                <a:solidFill>
                  <a:srgbClr val="FFFFFF"/>
                </a:solidFill>
                <a:latin typeface="Raleway Bold"/>
              </a:rPr>
              <a:t>1.INTRODUCE</a:t>
            </a:r>
          </a:p>
        </p:txBody>
      </p:sp>
      <p:sp>
        <p:nvSpPr>
          <p:cNvPr name="TextBox 12" id="12"/>
          <p:cNvSpPr txBox="true"/>
          <p:nvPr/>
        </p:nvSpPr>
        <p:spPr>
          <a:xfrm rot="0">
            <a:off x="2344125" y="4279802"/>
            <a:ext cx="13599751" cy="863698"/>
          </a:xfrm>
          <a:prstGeom prst="rect">
            <a:avLst/>
          </a:prstGeom>
        </p:spPr>
        <p:txBody>
          <a:bodyPr anchor="t" rtlCol="false" tIns="0" lIns="0" bIns="0" rIns="0">
            <a:spAutoFit/>
          </a:bodyPr>
          <a:lstStyle/>
          <a:p>
            <a:pPr>
              <a:lnSpc>
                <a:spcPts val="6993"/>
              </a:lnSpc>
              <a:spcBef>
                <a:spcPct val="0"/>
              </a:spcBef>
            </a:pPr>
            <a:r>
              <a:rPr lang="en-US" sz="4995">
                <a:solidFill>
                  <a:srgbClr val="00384D"/>
                </a:solidFill>
                <a:latin typeface="Raleway Bold"/>
              </a:rPr>
              <a:t>WHAT PROBLEM CAN SOLVE WITH TOPICS?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F0FF"/>
        </a:solidFill>
      </p:bgPr>
    </p:bg>
    <p:spTree>
      <p:nvGrpSpPr>
        <p:cNvPr id="1" name=""/>
        <p:cNvGrpSpPr/>
        <p:nvPr/>
      </p:nvGrpSpPr>
      <p:grpSpPr>
        <a:xfrm>
          <a:off x="0" y="0"/>
          <a:ext cx="0" cy="0"/>
          <a:chOff x="0" y="0"/>
          <a:chExt cx="0" cy="0"/>
        </a:xfrm>
      </p:grpSpPr>
      <p:grpSp>
        <p:nvGrpSpPr>
          <p:cNvPr name="Group 2" id="2"/>
          <p:cNvGrpSpPr/>
          <p:nvPr/>
        </p:nvGrpSpPr>
        <p:grpSpPr>
          <a:xfrm rot="0">
            <a:off x="-450723" y="7920378"/>
            <a:ext cx="10749819" cy="2100252"/>
            <a:chOff x="0" y="0"/>
            <a:chExt cx="2831228" cy="553153"/>
          </a:xfrm>
        </p:grpSpPr>
        <p:sp>
          <p:nvSpPr>
            <p:cNvPr name="Freeform 3" id="3"/>
            <p:cNvSpPr/>
            <p:nvPr/>
          </p:nvSpPr>
          <p:spPr>
            <a:xfrm flipH="false" flipV="false" rot="0">
              <a:off x="0" y="0"/>
              <a:ext cx="2831228" cy="553153"/>
            </a:xfrm>
            <a:custGeom>
              <a:avLst/>
              <a:gdLst/>
              <a:ahLst/>
              <a:cxnLst/>
              <a:rect r="r" b="b" t="t" l="l"/>
              <a:pathLst>
                <a:path h="553153" w="2831228">
                  <a:moveTo>
                    <a:pt x="0" y="0"/>
                  </a:moveTo>
                  <a:lnTo>
                    <a:pt x="2831228" y="0"/>
                  </a:lnTo>
                  <a:lnTo>
                    <a:pt x="2831228" y="553153"/>
                  </a:lnTo>
                  <a:lnTo>
                    <a:pt x="0" y="553153"/>
                  </a:lnTo>
                  <a:close/>
                </a:path>
              </a:pathLst>
            </a:custGeom>
            <a:solidFill>
              <a:srgbClr val="272B64"/>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grpSp>
        <p:nvGrpSpPr>
          <p:cNvPr name="Group 5" id="5"/>
          <p:cNvGrpSpPr/>
          <p:nvPr/>
        </p:nvGrpSpPr>
        <p:grpSpPr>
          <a:xfrm rot="0">
            <a:off x="866536" y="3774460"/>
            <a:ext cx="8115300" cy="3338293"/>
            <a:chOff x="0" y="0"/>
            <a:chExt cx="10820400" cy="4451058"/>
          </a:xfrm>
        </p:grpSpPr>
        <p:pic>
          <p:nvPicPr>
            <p:cNvPr name="Picture 6" id="6"/>
            <p:cNvPicPr>
              <a:picLocks noChangeAspect="true"/>
            </p:cNvPicPr>
            <p:nvPr/>
          </p:nvPicPr>
          <p:blipFill>
            <a:blip r:embed="rId2"/>
            <a:srcRect l="0" t="6584" r="0" b="6584"/>
            <a:stretch>
              <a:fillRect/>
            </a:stretch>
          </p:blipFill>
          <p:spPr>
            <a:xfrm flipH="false" flipV="false">
              <a:off x="0" y="0"/>
              <a:ext cx="10820400" cy="4451058"/>
            </a:xfrm>
            <a:prstGeom prst="rect">
              <a:avLst/>
            </a:prstGeom>
          </p:spPr>
        </p:pic>
      </p:grpSp>
      <p:sp>
        <p:nvSpPr>
          <p:cNvPr name="TextBox 7" id="7"/>
          <p:cNvSpPr txBox="true"/>
          <p:nvPr/>
        </p:nvSpPr>
        <p:spPr>
          <a:xfrm rot="0">
            <a:off x="1028700" y="1420595"/>
            <a:ext cx="9121859" cy="880427"/>
          </a:xfrm>
          <a:prstGeom prst="rect">
            <a:avLst/>
          </a:prstGeom>
        </p:spPr>
        <p:txBody>
          <a:bodyPr anchor="t" rtlCol="false" tIns="0" lIns="0" bIns="0" rIns="0">
            <a:spAutoFit/>
          </a:bodyPr>
          <a:lstStyle/>
          <a:p>
            <a:pPr>
              <a:lnSpc>
                <a:spcPts val="7122"/>
              </a:lnSpc>
              <a:spcBef>
                <a:spcPct val="0"/>
              </a:spcBef>
            </a:pPr>
            <a:r>
              <a:rPr lang="en-US" sz="5087">
                <a:solidFill>
                  <a:srgbClr val="272B64"/>
                </a:solidFill>
                <a:latin typeface="Raleway Bold"/>
              </a:rPr>
              <a:t>RECOMMENDATION SYSTEM</a:t>
            </a:r>
          </a:p>
        </p:txBody>
      </p:sp>
      <p:sp>
        <p:nvSpPr>
          <p:cNvPr name="TextBox 8" id="8"/>
          <p:cNvSpPr txBox="true"/>
          <p:nvPr/>
        </p:nvSpPr>
        <p:spPr>
          <a:xfrm rot="0">
            <a:off x="10526000" y="2935675"/>
            <a:ext cx="7611442" cy="524756"/>
          </a:xfrm>
          <a:prstGeom prst="rect">
            <a:avLst/>
          </a:prstGeom>
        </p:spPr>
        <p:txBody>
          <a:bodyPr anchor="t" rtlCol="false" tIns="0" lIns="0" bIns="0" rIns="0">
            <a:spAutoFit/>
          </a:bodyPr>
          <a:lstStyle/>
          <a:p>
            <a:pPr>
              <a:lnSpc>
                <a:spcPts val="4151"/>
              </a:lnSpc>
            </a:pPr>
            <a:r>
              <a:rPr lang="en-US" sz="2965">
                <a:solidFill>
                  <a:srgbClr val="272B64"/>
                </a:solidFill>
                <a:latin typeface="Raleway Bold"/>
              </a:rPr>
              <a:t>What recommendation system can solve?</a:t>
            </a:r>
          </a:p>
        </p:txBody>
      </p:sp>
      <p:sp>
        <p:nvSpPr>
          <p:cNvPr name="TextBox 9" id="9"/>
          <p:cNvSpPr txBox="true"/>
          <p:nvPr/>
        </p:nvSpPr>
        <p:spPr>
          <a:xfrm rot="0">
            <a:off x="10753034" y="4035517"/>
            <a:ext cx="7157374" cy="524756"/>
          </a:xfrm>
          <a:prstGeom prst="rect">
            <a:avLst/>
          </a:prstGeom>
        </p:spPr>
        <p:txBody>
          <a:bodyPr anchor="t" rtlCol="false" tIns="0" lIns="0" bIns="0" rIns="0">
            <a:spAutoFit/>
          </a:bodyPr>
          <a:lstStyle/>
          <a:p>
            <a:pPr marL="640208" indent="-320104" lvl="1">
              <a:lnSpc>
                <a:spcPts val="4151"/>
              </a:lnSpc>
              <a:buFont typeface="Arial"/>
              <a:buChar char="•"/>
            </a:pPr>
            <a:r>
              <a:rPr lang="en-US" sz="2965">
                <a:solidFill>
                  <a:srgbClr val="272B64"/>
                </a:solidFill>
                <a:latin typeface="Raleway"/>
              </a:rPr>
              <a:t>. Increased sales/conversion</a:t>
            </a:r>
          </a:p>
        </p:txBody>
      </p:sp>
      <p:sp>
        <p:nvSpPr>
          <p:cNvPr name="TextBox 10" id="10"/>
          <p:cNvSpPr txBox="true"/>
          <p:nvPr/>
        </p:nvSpPr>
        <p:spPr>
          <a:xfrm rot="0">
            <a:off x="10753034" y="5067300"/>
            <a:ext cx="7157374" cy="524756"/>
          </a:xfrm>
          <a:prstGeom prst="rect">
            <a:avLst/>
          </a:prstGeom>
        </p:spPr>
        <p:txBody>
          <a:bodyPr anchor="t" rtlCol="false" tIns="0" lIns="0" bIns="0" rIns="0">
            <a:spAutoFit/>
          </a:bodyPr>
          <a:lstStyle/>
          <a:p>
            <a:pPr marL="640208" indent="-320104" lvl="1">
              <a:lnSpc>
                <a:spcPts val="4151"/>
              </a:lnSpc>
              <a:buFont typeface="Arial"/>
              <a:buChar char="•"/>
            </a:pPr>
            <a:r>
              <a:rPr lang="en-US" sz="2965">
                <a:solidFill>
                  <a:srgbClr val="272B64"/>
                </a:solidFill>
                <a:latin typeface="Raleway"/>
              </a:rPr>
              <a:t>Increased user satisfaction</a:t>
            </a:r>
          </a:p>
        </p:txBody>
      </p:sp>
      <p:sp>
        <p:nvSpPr>
          <p:cNvPr name="TextBox 11" id="11"/>
          <p:cNvSpPr txBox="true"/>
          <p:nvPr/>
        </p:nvSpPr>
        <p:spPr>
          <a:xfrm rot="0">
            <a:off x="10753034" y="6177913"/>
            <a:ext cx="7157374" cy="524756"/>
          </a:xfrm>
          <a:prstGeom prst="rect">
            <a:avLst/>
          </a:prstGeom>
        </p:spPr>
        <p:txBody>
          <a:bodyPr anchor="t" rtlCol="false" tIns="0" lIns="0" bIns="0" rIns="0">
            <a:spAutoFit/>
          </a:bodyPr>
          <a:lstStyle/>
          <a:p>
            <a:pPr marL="640208" indent="-320104" lvl="1">
              <a:lnSpc>
                <a:spcPts val="4151"/>
              </a:lnSpc>
              <a:buFont typeface="Arial"/>
              <a:buChar char="•"/>
            </a:pPr>
            <a:r>
              <a:rPr lang="en-US" sz="2965">
                <a:solidFill>
                  <a:srgbClr val="272B64"/>
                </a:solidFill>
                <a:latin typeface="Raleway"/>
              </a:rPr>
              <a:t>Increased loyalty and share of mind</a:t>
            </a:r>
          </a:p>
        </p:txBody>
      </p:sp>
      <p:sp>
        <p:nvSpPr>
          <p:cNvPr name="TextBox 12" id="12"/>
          <p:cNvSpPr txBox="true"/>
          <p:nvPr/>
        </p:nvSpPr>
        <p:spPr>
          <a:xfrm rot="0">
            <a:off x="10753034" y="7207494"/>
            <a:ext cx="7157374" cy="524756"/>
          </a:xfrm>
          <a:prstGeom prst="rect">
            <a:avLst/>
          </a:prstGeom>
        </p:spPr>
        <p:txBody>
          <a:bodyPr anchor="t" rtlCol="false" tIns="0" lIns="0" bIns="0" rIns="0">
            <a:spAutoFit/>
          </a:bodyPr>
          <a:lstStyle/>
          <a:p>
            <a:pPr marL="640208" indent="-320104" lvl="1">
              <a:lnSpc>
                <a:spcPts val="4151"/>
              </a:lnSpc>
              <a:buFont typeface="Arial"/>
              <a:buChar char="•"/>
            </a:pPr>
            <a:r>
              <a:rPr lang="en-US" sz="2965">
                <a:solidFill>
                  <a:srgbClr val="272B64"/>
                </a:solidFill>
                <a:latin typeface="Raleway"/>
              </a:rPr>
              <a:t>Reduced churn</a:t>
            </a:r>
          </a:p>
        </p:txBody>
      </p:sp>
      <p:grpSp>
        <p:nvGrpSpPr>
          <p:cNvPr name="Group 13" id="13"/>
          <p:cNvGrpSpPr/>
          <p:nvPr/>
        </p:nvGrpSpPr>
        <p:grpSpPr>
          <a:xfrm rot="0">
            <a:off x="-1294243" y="-1071552"/>
            <a:ext cx="21015838" cy="2100252"/>
            <a:chOff x="0" y="0"/>
            <a:chExt cx="5535036" cy="553153"/>
          </a:xfrm>
        </p:grpSpPr>
        <p:sp>
          <p:nvSpPr>
            <p:cNvPr name="Freeform 14" id="14"/>
            <p:cNvSpPr/>
            <p:nvPr/>
          </p:nvSpPr>
          <p:spPr>
            <a:xfrm flipH="false" flipV="false" rot="0">
              <a:off x="0" y="0"/>
              <a:ext cx="5535036" cy="553153"/>
            </a:xfrm>
            <a:custGeom>
              <a:avLst/>
              <a:gdLst/>
              <a:ahLst/>
              <a:cxnLst/>
              <a:rect r="r" b="b" t="t" l="l"/>
              <a:pathLst>
                <a:path h="553153" w="5535036">
                  <a:moveTo>
                    <a:pt x="0" y="0"/>
                  </a:moveTo>
                  <a:lnTo>
                    <a:pt x="5535036" y="0"/>
                  </a:lnTo>
                  <a:lnTo>
                    <a:pt x="5535036" y="553153"/>
                  </a:lnTo>
                  <a:lnTo>
                    <a:pt x="0" y="553153"/>
                  </a:lnTo>
                  <a:close/>
                </a:path>
              </a:pathLst>
            </a:custGeom>
            <a:solidFill>
              <a:srgbClr val="272B64"/>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3139"/>
                </a:lnSpc>
              </a:pPr>
            </a:p>
          </p:txBody>
        </p:sp>
      </p:grpSp>
      <p:sp>
        <p:nvSpPr>
          <p:cNvPr name="Freeform 16" id="16"/>
          <p:cNvSpPr/>
          <p:nvPr/>
        </p:nvSpPr>
        <p:spPr>
          <a:xfrm flipH="false" flipV="false" rot="0">
            <a:off x="15250796" y="8921430"/>
            <a:ext cx="2008504" cy="1099200"/>
          </a:xfrm>
          <a:custGeom>
            <a:avLst/>
            <a:gdLst/>
            <a:ahLst/>
            <a:cxnLst/>
            <a:rect r="r" b="b" t="t" l="l"/>
            <a:pathLst>
              <a:path h="1099200" w="2008504">
                <a:moveTo>
                  <a:pt x="0" y="0"/>
                </a:moveTo>
                <a:lnTo>
                  <a:pt x="2008504" y="0"/>
                </a:lnTo>
                <a:lnTo>
                  <a:pt x="2008504" y="1099200"/>
                </a:lnTo>
                <a:lnTo>
                  <a:pt x="0" y="1099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677004" y="165002"/>
            <a:ext cx="4631498" cy="863698"/>
          </a:xfrm>
          <a:prstGeom prst="rect">
            <a:avLst/>
          </a:prstGeom>
        </p:spPr>
        <p:txBody>
          <a:bodyPr anchor="t" rtlCol="false" tIns="0" lIns="0" bIns="0" rIns="0">
            <a:spAutoFit/>
          </a:bodyPr>
          <a:lstStyle/>
          <a:p>
            <a:pPr>
              <a:lnSpc>
                <a:spcPts val="6993"/>
              </a:lnSpc>
              <a:spcBef>
                <a:spcPct val="0"/>
              </a:spcBef>
            </a:pPr>
            <a:r>
              <a:rPr lang="en-US" sz="4995">
                <a:solidFill>
                  <a:srgbClr val="FFFFFF"/>
                </a:solidFill>
                <a:latin typeface="Raleway Bold"/>
              </a:rPr>
              <a:t>1.INTRODUCE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DAFf0CkR1QI</dc:identifier>
  <dcterms:modified xsi:type="dcterms:W3CDTF">2011-08-01T06:04:30Z</dcterms:modified>
  <cp:revision>1</cp:revision>
  <dc:title>Amazon Game Recommendation systems</dc:title>
</cp:coreProperties>
</file>